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6" r:id="rId7"/>
    <p:sldId id="259" r:id="rId8"/>
    <p:sldId id="267" r:id="rId9"/>
    <p:sldId id="268" r:id="rId10"/>
    <p:sldId id="260" r:id="rId11"/>
    <p:sldId id="271" r:id="rId12"/>
    <p:sldId id="289" r:id="rId13"/>
    <p:sldId id="290" r:id="rId14"/>
    <p:sldId id="291" r:id="rId15"/>
    <p:sldId id="292" r:id="rId16"/>
    <p:sldId id="285" r:id="rId17"/>
    <p:sldId id="286" r:id="rId18"/>
    <p:sldId id="281" r:id="rId19"/>
  </p:sldIdLst>
  <p:sldSz cx="9144000" cy="5143500" type="screen16x9"/>
  <p:notesSz cx="6858000" cy="9144000"/>
  <p:custDataLst>
    <p:tags r:id="rId23"/>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A9B"/>
    <a:srgbClr val="FFF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102" y="330"/>
      </p:cViewPr>
      <p:guideLst>
        <p:guide orient="horz" pos="161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gs" Target="tags/tag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2F049-7693-46EF-A6E5-A79A4C15078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CFBFEE-3098-427C-B369-28266D90411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首先是人流量的预测功能，在这个功能里，该平台可以利用现有的数据进行训练将未来时间的数据预测出来，这么做呢可以让景区管理者提前了解到景区未来人流量将会在什么时候出现增长，做好相对应的措施，并且可以根据景区的最大的承载量来控制相应时间内的票的销售量，依次来保证景区不会出现人流量超载的情况，就比如景区拥堵，游客没办法更好的参观景区。</a:t>
            </a:r>
            <a:endParaRPr lang="zh-CN" altLang="en-US"/>
          </a:p>
          <a:p>
            <a:r>
              <a:rPr lang="zh-CN" altLang="en-US">
                <a:sym typeface="+mn-ea"/>
              </a:rPr>
              <a:t>接下来就是数据处理模块，在这个模块中主要使用的就是</a:t>
            </a:r>
            <a:r>
              <a:rPr lang="en-US" altLang="zh-CN">
                <a:sym typeface="+mn-ea"/>
              </a:rPr>
              <a:t>Linux</a:t>
            </a:r>
            <a:r>
              <a:rPr lang="zh-CN" altLang="en-US">
                <a:sym typeface="+mn-ea"/>
              </a:rPr>
              <a:t>，使用</a:t>
            </a:r>
            <a:r>
              <a:rPr lang="en-US" altLang="zh-CN">
                <a:sym typeface="+mn-ea"/>
              </a:rPr>
              <a:t>sqoop</a:t>
            </a:r>
            <a:r>
              <a:rPr lang="zh-CN" altLang="en-US">
                <a:sym typeface="+mn-ea"/>
              </a:rPr>
              <a:t>将数据从</a:t>
            </a:r>
            <a:r>
              <a:rPr lang="en-US" altLang="zh-CN">
                <a:sym typeface="+mn-ea"/>
              </a:rPr>
              <a:t>MySQL</a:t>
            </a:r>
            <a:r>
              <a:rPr lang="zh-CN" altLang="en-US">
                <a:sym typeface="+mn-ea"/>
              </a:rPr>
              <a:t>上传至</a:t>
            </a:r>
            <a:r>
              <a:rPr lang="en-US" altLang="zh-CN">
                <a:sym typeface="+mn-ea"/>
              </a:rPr>
              <a:t>hdfs</a:t>
            </a:r>
            <a:r>
              <a:rPr lang="zh-CN" altLang="en-US">
                <a:sym typeface="+mn-ea"/>
              </a:rPr>
              <a:t>中，这样就可以使用</a:t>
            </a:r>
            <a:r>
              <a:rPr lang="en-US" altLang="zh-CN">
                <a:sym typeface="+mn-ea"/>
              </a:rPr>
              <a:t>hive</a:t>
            </a:r>
            <a:r>
              <a:rPr lang="zh-CN" altLang="en-US">
                <a:sym typeface="+mn-ea"/>
              </a:rPr>
              <a:t>对数据进行处理，在这儿选择</a:t>
            </a:r>
            <a:r>
              <a:rPr lang="en-US" altLang="zh-CN">
                <a:sym typeface="+mn-ea"/>
              </a:rPr>
              <a:t>hive</a:t>
            </a:r>
            <a:r>
              <a:rPr lang="zh-CN" altLang="en-US">
                <a:sym typeface="+mn-ea"/>
              </a:rPr>
              <a:t>的原因就是因为</a:t>
            </a:r>
            <a:r>
              <a:rPr lang="en-US" altLang="zh-CN">
                <a:sym typeface="+mn-ea"/>
              </a:rPr>
              <a:t>hive</a:t>
            </a:r>
            <a:r>
              <a:rPr lang="zh-CN" altLang="en-US">
                <a:sym typeface="+mn-ea"/>
              </a:rPr>
              <a:t>的底层就是</a:t>
            </a:r>
            <a:r>
              <a:rPr lang="en-US" altLang="zh-CN">
                <a:sym typeface="+mn-ea"/>
              </a:rPr>
              <a:t>mapreduce</a:t>
            </a:r>
            <a:r>
              <a:rPr lang="zh-CN" altLang="en-US">
                <a:sym typeface="+mn-ea"/>
              </a:rPr>
              <a:t>，而数据处理主要使用的就是</a:t>
            </a:r>
            <a:r>
              <a:rPr lang="en-US" altLang="zh-CN">
                <a:sym typeface="+mn-ea"/>
              </a:rPr>
              <a:t>mapreduce</a:t>
            </a:r>
            <a:r>
              <a:rPr lang="zh-CN" altLang="en-US">
                <a:sym typeface="+mn-ea"/>
              </a:rPr>
              <a:t>，但是相对应的代码繁杂，而</a:t>
            </a:r>
            <a:r>
              <a:rPr lang="en-US" altLang="zh-CN">
                <a:sym typeface="+mn-ea"/>
              </a:rPr>
              <a:t>hive</a:t>
            </a:r>
            <a:r>
              <a:rPr lang="zh-CN" altLang="en-US">
                <a:sym typeface="+mn-ea"/>
              </a:rPr>
              <a:t>的</a:t>
            </a:r>
            <a:r>
              <a:rPr lang="en-US" altLang="zh-CN">
                <a:sym typeface="+mn-ea"/>
              </a:rPr>
              <a:t>sql</a:t>
            </a:r>
            <a:r>
              <a:rPr lang="zh-CN" altLang="en-US">
                <a:sym typeface="+mn-ea"/>
              </a:rPr>
              <a:t>语句就相当于</a:t>
            </a:r>
            <a:r>
              <a:rPr lang="en-US" altLang="zh-CN">
                <a:sym typeface="+mn-ea"/>
              </a:rPr>
              <a:t>mapreduce</a:t>
            </a:r>
            <a:r>
              <a:rPr lang="zh-CN" altLang="en-US">
                <a:sym typeface="+mn-ea"/>
              </a:rPr>
              <a:t>，可以通过简单的</a:t>
            </a:r>
            <a:r>
              <a:rPr lang="en-US" altLang="zh-CN">
                <a:sym typeface="+mn-ea"/>
              </a:rPr>
              <a:t>hive</a:t>
            </a:r>
            <a:r>
              <a:rPr lang="zh-CN" altLang="en-US">
                <a:sym typeface="+mn-ea"/>
              </a:rPr>
              <a:t>的</a:t>
            </a:r>
            <a:r>
              <a:rPr lang="en-US" altLang="zh-CN">
                <a:sym typeface="+mn-ea"/>
              </a:rPr>
              <a:t>sql</a:t>
            </a:r>
            <a:r>
              <a:rPr lang="zh-CN" altLang="en-US">
                <a:sym typeface="+mn-ea"/>
              </a:rPr>
              <a:t>语句对数据进行处理。</a:t>
            </a:r>
            <a:endParaRPr lang="zh-CN" altLang="en-US"/>
          </a:p>
          <a:p>
            <a:r>
              <a:rPr lang="zh-CN" altLang="en-US">
                <a:sym typeface="+mn-ea"/>
              </a:rPr>
              <a:t>最后就是数据可视化模块，主要使用的是</a:t>
            </a:r>
            <a:r>
              <a:rPr lang="en-US" altLang="zh-CN">
                <a:sym typeface="+mn-ea"/>
              </a:rPr>
              <a:t>ECharts</a:t>
            </a:r>
            <a:r>
              <a:rPr lang="zh-CN" altLang="en-US">
                <a:sym typeface="+mn-ea"/>
              </a:rPr>
              <a:t>，对景区每天的人流量进行统计分析，第二个就是对景区购票方式进行统计分析，第三个就是通过对景区游客类型进行分析。这就是我这个平台的主要的几个功能。通过这些功能可以让景区管理者更加直观的看到数据的变化，提高景区的销量。</a:t>
            </a:r>
            <a:endParaRPr lang="zh-CN" altLang="en-US"/>
          </a:p>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BFEE-3098-427C-B369-28266D9041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BE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B29FB74-3759-4292-9872-6F93BC6B3DF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9B4DCDC-7F56-47B5-B7A4-C33F422A86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29FB74-3759-4292-9872-6F93BC6B3DF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9B4DCDC-7F56-47B5-B7A4-C33F422A860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B29FB74-3759-4292-9872-6F93BC6B3DF2}"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9B4DCDC-7F56-47B5-B7A4-C33F422A860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media" Target="../media/media1.mp3"/><Relationship Id="rId4" Type="http://schemas.openxmlformats.org/officeDocument/2006/relationships/audio" Target="../media/media1.mp3"/><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image" Target="../media/image9.emf"/></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9.emf"/></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image" Target="../media/image9.emf"/></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9.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9.emf"/></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9.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2282270" y="3901679"/>
            <a:ext cx="1783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en-US" sz="1800" b="1" dirty="0">
                <a:solidFill>
                  <a:srgbClr val="595959"/>
                </a:solidFill>
                <a:latin typeface="微软雅黑" panose="020B0503020204020204" pitchFamily="34" charset="-122"/>
              </a:rPr>
              <a:t>答辩人：陈锦房</a:t>
            </a:r>
            <a:endParaRPr lang="zh-CN" altLang="en-US" sz="1800" b="1" dirty="0">
              <a:solidFill>
                <a:srgbClr val="595959"/>
              </a:solidFill>
              <a:latin typeface="微软雅黑" panose="020B0503020204020204" pitchFamily="34" charset="-122"/>
            </a:endParaRPr>
          </a:p>
        </p:txBody>
      </p:sp>
      <p:sp>
        <p:nvSpPr>
          <p:cNvPr id="5" name="文本框 8"/>
          <p:cNvSpPr txBox="1">
            <a:spLocks noChangeArrowheads="1"/>
          </p:cNvSpPr>
          <p:nvPr/>
        </p:nvSpPr>
        <p:spPr bwMode="auto">
          <a:xfrm>
            <a:off x="4570572" y="3901679"/>
            <a:ext cx="2697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en-US" sz="1800" b="1" dirty="0">
                <a:solidFill>
                  <a:srgbClr val="595959"/>
                </a:solidFill>
                <a:latin typeface="微软雅黑" panose="020B0503020204020204" pitchFamily="34" charset="-122"/>
              </a:rPr>
              <a:t>指导老师：张茜、曹天杰</a:t>
            </a:r>
            <a:endParaRPr lang="zh-CN" altLang="en-US" sz="1800" b="1" dirty="0">
              <a:solidFill>
                <a:srgbClr val="595959"/>
              </a:solidFill>
              <a:latin typeface="微软雅黑" panose="020B0503020204020204" pitchFamily="34" charset="-122"/>
            </a:endParaRPr>
          </a:p>
        </p:txBody>
      </p:sp>
      <p:sp>
        <p:nvSpPr>
          <p:cNvPr id="6" name="矩形 9"/>
          <p:cNvSpPr>
            <a:spLocks noChangeArrowheads="1"/>
          </p:cNvSpPr>
          <p:nvPr/>
        </p:nvSpPr>
        <p:spPr bwMode="auto">
          <a:xfrm>
            <a:off x="0" y="2341960"/>
            <a:ext cx="9144000" cy="1354931"/>
          </a:xfrm>
          <a:prstGeom prst="rect">
            <a:avLst/>
          </a:prstGeom>
          <a:solidFill>
            <a:schemeClr val="bg1">
              <a:alpha val="7686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 name="文本框 5"/>
          <p:cNvSpPr txBox="1">
            <a:spLocks noChangeArrowheads="1"/>
          </p:cNvSpPr>
          <p:nvPr/>
        </p:nvSpPr>
        <p:spPr bwMode="auto">
          <a:xfrm>
            <a:off x="3267075" y="2681287"/>
            <a:ext cx="548195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en-US" sz="2400" b="1" dirty="0">
                <a:latin typeface="微软雅黑" panose="020B0503020204020204" pitchFamily="34" charset="-122"/>
              </a:rPr>
              <a:t>基于</a:t>
            </a:r>
            <a:r>
              <a:rPr lang="en-US" altLang="zh-CN" sz="2400" b="1" dirty="0">
                <a:latin typeface="微软雅黑" panose="020B0503020204020204" pitchFamily="34" charset="-122"/>
              </a:rPr>
              <a:t>SpringBoot+Vue</a:t>
            </a:r>
            <a:r>
              <a:rPr lang="zh-CN" altLang="en-US" sz="2400" b="1" dirty="0">
                <a:latin typeface="微软雅黑" panose="020B0503020204020204" pitchFamily="34" charset="-122"/>
              </a:rPr>
              <a:t>的吾爱理财平台</a:t>
            </a:r>
            <a:endParaRPr lang="zh-CN" altLang="en-US" sz="2400" b="1" dirty="0">
              <a:latin typeface="微软雅黑" panose="020B0503020204020204" pitchFamily="34" charset="-122"/>
            </a:endParaRPr>
          </a:p>
          <a:p>
            <a:pPr marL="1371600" lvl="3" indent="457200" eaLnBrk="1" hangingPunct="1">
              <a:lnSpc>
                <a:spcPct val="100000"/>
              </a:lnSpc>
              <a:spcBef>
                <a:spcPct val="0"/>
              </a:spcBef>
              <a:buFont typeface="Arial" panose="020B0604020202020204" pitchFamily="34" charset="0"/>
              <a:buNone/>
            </a:pPr>
            <a:r>
              <a:rPr lang="zh-CN" altLang="en-US" sz="2400" b="1" dirty="0">
                <a:latin typeface="微软雅黑" panose="020B0503020204020204" pitchFamily="34" charset="-122"/>
              </a:rPr>
              <a:t>的设计与实现</a:t>
            </a:r>
            <a:endParaRPr lang="zh-CN" altLang="en-US" sz="2400" b="1" dirty="0">
              <a:latin typeface="微软雅黑" panose="020B0503020204020204" pitchFamily="34" charset="-122"/>
            </a:endParaRPr>
          </a:p>
        </p:txBody>
      </p:sp>
      <p:pic>
        <p:nvPicPr>
          <p:cNvPr id="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76"/>
            <a:ext cx="3509963" cy="350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9782" y="2571751"/>
            <a:ext cx="1051322" cy="105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Time Will Tell.mp3">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9234781" y="0"/>
            <a:ext cx="336542" cy="336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8" presetClass="entr" presetSubtype="0" accel="50000" fill="hold" grpId="0" nodeType="clickEffect">
                                  <p:stCondLst>
                                    <p:cond delay="0"/>
                                  </p:stCondLst>
                                  <p:iterate type="lt">
                                    <p:tmPct val="50000"/>
                                  </p:iterate>
                                  <p:childTnLst>
                                    <p:set>
                                      <p:cBhvr>
                                        <p:cTn id="26" dur="1" fill="hold">
                                          <p:stCondLst>
                                            <p:cond delay="0"/>
                                          </p:stCondLst>
                                        </p:cTn>
                                        <p:tgtEl>
                                          <p:spTgt spid="7"/>
                                        </p:tgtEl>
                                        <p:attrNameLst>
                                          <p:attrName>style.visibility</p:attrName>
                                        </p:attrNameLst>
                                      </p:cBhvr>
                                      <p:to>
                                        <p:strVal val="visible"/>
                                      </p:to>
                                    </p:set>
                                    <p:set>
                                      <p:cBhvr>
                                        <p:cTn id="27" dur="455" fill="hold">
                                          <p:stCondLst>
                                            <p:cond delay="0"/>
                                          </p:stCondLst>
                                        </p:cTn>
                                        <p:tgtEl>
                                          <p:spTgt spid="7"/>
                                        </p:tgtEl>
                                        <p:attrNameLst>
                                          <p:attrName>style.rotation</p:attrName>
                                        </p:attrNameLst>
                                      </p:cBhvr>
                                      <p:to>
                                        <p:strVal val="-45.0"/>
                                      </p:to>
                                    </p:set>
                                    <p:anim calcmode="lin" valueType="num">
                                      <p:cBhvr>
                                        <p:cTn id="28" dur="455" fill="hold">
                                          <p:stCondLst>
                                            <p:cond delay="455"/>
                                          </p:stCondLst>
                                        </p:cTn>
                                        <p:tgtEl>
                                          <p:spTgt spid="7"/>
                                        </p:tgtEl>
                                        <p:attrNameLst>
                                          <p:attrName>style.rotation</p:attrName>
                                        </p:attrNameLst>
                                      </p:cBhvr>
                                      <p:tavLst>
                                        <p:tav tm="0">
                                          <p:val>
                                            <p:fltVal val="-45"/>
                                          </p:val>
                                        </p:tav>
                                        <p:tav tm="69900">
                                          <p:val>
                                            <p:fltVal val="45"/>
                                          </p:val>
                                        </p:tav>
                                        <p:tav tm="100000">
                                          <p:val>
                                            <p:fltVal val="0"/>
                                          </p:val>
                                        </p:tav>
                                      </p:tavLst>
                                    </p:anim>
                                    <p:anim calcmode="lin" valueType="num">
                                      <p:cBhvr>
                                        <p:cTn id="29" dur="455" fill="hold">
                                          <p:stCondLst>
                                            <p:cond delay="0"/>
                                          </p:stCondLst>
                                        </p:cTn>
                                        <p:tgtEl>
                                          <p:spTgt spid="7"/>
                                        </p:tgtEl>
                                        <p:attrNameLst>
                                          <p:attrName>ppt_y</p:attrName>
                                        </p:attrNameLst>
                                      </p:cBhvr>
                                      <p:tavLst>
                                        <p:tav tm="0">
                                          <p:val>
                                            <p:strVal val="#ppt_y-1"/>
                                          </p:val>
                                        </p:tav>
                                        <p:tav tm="100000">
                                          <p:val>
                                            <p:strVal val="#ppt_y-(0.354*#ppt_w-0.172*#ppt_h)"/>
                                          </p:val>
                                        </p:tav>
                                      </p:tavLst>
                                    </p:anim>
                                    <p:anim calcmode="lin" valueType="num">
                                      <p:cBhvr>
                                        <p:cTn id="30" dur="156" decel="50000" autoRev="1" fill="hold">
                                          <p:stCondLst>
                                            <p:cond delay="455"/>
                                          </p:stCondLst>
                                        </p:cTn>
                                        <p:tgtEl>
                                          <p:spTgt spid="7"/>
                                        </p:tgtEl>
                                        <p:attrNameLst>
                                          <p:attrName>ppt_y</p:attrName>
                                        </p:attrNameLst>
                                      </p:cBhvr>
                                      <p:tavLst>
                                        <p:tav tm="0">
                                          <p:val>
                                            <p:strVal val="#ppt_y-(0.354*#ppt_w-0.172*#ppt_h)"/>
                                          </p:val>
                                        </p:tav>
                                        <p:tav tm="100000">
                                          <p:val>
                                            <p:strVal val="#ppt_y-(0.354*#ppt_w-0.172*#ppt_h)-#ppt_h/2"/>
                                          </p:val>
                                        </p:tav>
                                      </p:tavLst>
                                    </p:anim>
                                    <p:anim calcmode="lin" valueType="num">
                                      <p:cBhvr>
                                        <p:cTn id="31" dur="136" fill="hold">
                                          <p:stCondLst>
                                            <p:cond delay="864"/>
                                          </p:stCondLst>
                                        </p:cTn>
                                        <p:tgtEl>
                                          <p:spTgt spid="7"/>
                                        </p:tgtEl>
                                        <p:attrNameLst>
                                          <p:attrName>ppt_y</p:attrName>
                                        </p:attrNameLst>
                                      </p:cBhvr>
                                      <p:tavLst>
                                        <p:tav tm="0">
                                          <p:val>
                                            <p:strVal val="#ppt_y-(0.354*#ppt_w-0.172*#ppt_h)"/>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4" repeatCount="indefinite" fill="remove" display="0">
                  <p:stCondLst>
                    <p:cond delay="indefinite"/>
                  </p:stCondLst>
                  <p:endCondLst>
                    <p:cond evt="onStopAudio" delay="0">
                      <p:tgtEl>
                        <p:sldTgt/>
                      </p:tgtEl>
                    </p:cond>
                  </p:endCondLst>
                </p:cTn>
                <p:tgtEl>
                  <p:spTgt spid="10"/>
                </p:tgtEl>
              </p:cMediaNode>
            </p:audio>
          </p:childTnLst>
        </p:cTn>
      </p:par>
    </p:tnLst>
    <p:bldLst>
      <p:bldP spid="4" grpId="0"/>
      <p:bldP spid="5" grpId="0"/>
      <p:bldP spid="6"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4"/>
          <p:cNvPicPr>
            <a:picLocks noChangeAspect="1"/>
          </p:cNvPicPr>
          <p:nvPr/>
        </p:nvPicPr>
        <p:blipFill>
          <a:blip r:embed="rId1" cstate="print">
            <a:duotone>
              <a:prstClr val="black"/>
              <a:srgbClr val="306A9B">
                <a:tint val="45000"/>
                <a:satMod val="400000"/>
              </a:srgbClr>
            </a:duotone>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11163" y="35877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rgbClr val="306A9B"/>
                </a:solidFill>
                <a:latin typeface="微软雅黑" panose="020B0503020204020204" pitchFamily="34" charset="-122"/>
                <a:ea typeface="微软雅黑" panose="020B0503020204020204" pitchFamily="34" charset="-122"/>
              </a:rPr>
              <a:t>平台展示</a:t>
            </a:r>
            <a:endParaRPr lang="zh-CN" altLang="en-US" sz="1600" dirty="0">
              <a:solidFill>
                <a:srgbClr val="306A9B"/>
              </a:solidFill>
              <a:latin typeface="微软雅黑" panose="020B0503020204020204" pitchFamily="34" charset="-122"/>
              <a:ea typeface="微软雅黑" panose="020B0503020204020204" pitchFamily="34" charset="-122"/>
            </a:endParaRPr>
          </a:p>
        </p:txBody>
      </p:sp>
      <p:pic>
        <p:nvPicPr>
          <p:cNvPr id="77" name="图片 77" descr="图片包含 图形用户界面&#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220" y="278130"/>
            <a:ext cx="5520690" cy="2162175"/>
          </a:xfrm>
          <a:prstGeom prst="rect">
            <a:avLst/>
          </a:prstGeom>
        </p:spPr>
      </p:pic>
      <p:pic>
        <p:nvPicPr>
          <p:cNvPr id="78" name="图片 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60855" y="2643505"/>
            <a:ext cx="5564505" cy="22377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4"/>
          <p:cNvPicPr>
            <a:picLocks noChangeAspect="1"/>
          </p:cNvPicPr>
          <p:nvPr/>
        </p:nvPicPr>
        <p:blipFill>
          <a:blip r:embed="rId1" cstate="print">
            <a:duotone>
              <a:prstClr val="black"/>
              <a:srgbClr val="306A9B">
                <a:tint val="45000"/>
                <a:satMod val="400000"/>
              </a:srgbClr>
            </a:duotone>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11163" y="35877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rgbClr val="306A9B"/>
                </a:solidFill>
                <a:latin typeface="微软雅黑" panose="020B0503020204020204" pitchFamily="34" charset="-122"/>
                <a:ea typeface="微软雅黑" panose="020B0503020204020204" pitchFamily="34" charset="-122"/>
              </a:rPr>
              <a:t>平台展示</a:t>
            </a:r>
            <a:endParaRPr lang="zh-CN" altLang="en-US" sz="1600" dirty="0">
              <a:solidFill>
                <a:srgbClr val="306A9B"/>
              </a:solidFill>
              <a:latin typeface="微软雅黑" panose="020B0503020204020204" pitchFamily="34" charset="-122"/>
              <a:ea typeface="微软雅黑" panose="020B0503020204020204" pitchFamily="34" charset="-122"/>
            </a:endParaRPr>
          </a:p>
        </p:txBody>
      </p:sp>
      <p:pic>
        <p:nvPicPr>
          <p:cNvPr id="81" name="图片 81" descr="电脑屏幕的照片上有字&#10;&#10;低可信度描述已自动生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43255" y="749300"/>
            <a:ext cx="3589655" cy="1818640"/>
          </a:xfrm>
          <a:prstGeom prst="rect">
            <a:avLst/>
          </a:prstGeom>
          <a:noFill/>
          <a:ln>
            <a:noFill/>
          </a:ln>
        </p:spPr>
      </p:pic>
      <p:pic>
        <p:nvPicPr>
          <p:cNvPr id="82" name="图片 82" descr="图形用户界面&#10;&#10;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655820" y="749300"/>
            <a:ext cx="3769995" cy="1818640"/>
          </a:xfrm>
          <a:prstGeom prst="rect">
            <a:avLst/>
          </a:prstGeom>
          <a:noFill/>
          <a:ln>
            <a:noFill/>
          </a:ln>
        </p:spPr>
      </p:pic>
      <p:pic>
        <p:nvPicPr>
          <p:cNvPr id="69" name="图片 69" descr="图形用户界面, 应用程序&#10;&#10;描述已自动生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43255" y="2820670"/>
            <a:ext cx="3608705" cy="1917700"/>
          </a:xfrm>
          <a:prstGeom prst="rect">
            <a:avLst/>
          </a:prstGeom>
          <a:noFill/>
          <a:ln>
            <a:noFill/>
          </a:ln>
        </p:spPr>
      </p:pic>
      <p:pic>
        <p:nvPicPr>
          <p:cNvPr id="70" name="图片 70" descr="图形用户界面, 应用程序&#10;&#10;描述已自动生成"/>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4655185" y="2820670"/>
            <a:ext cx="3769995" cy="196278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4"/>
          <p:cNvPicPr>
            <a:picLocks noChangeAspect="1"/>
          </p:cNvPicPr>
          <p:nvPr/>
        </p:nvPicPr>
        <p:blipFill>
          <a:blip r:embed="rId1" cstate="print">
            <a:duotone>
              <a:prstClr val="black"/>
              <a:srgbClr val="306A9B">
                <a:tint val="45000"/>
                <a:satMod val="400000"/>
              </a:srgbClr>
            </a:duotone>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11163" y="35877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rgbClr val="306A9B"/>
                </a:solidFill>
                <a:latin typeface="微软雅黑" panose="020B0503020204020204" pitchFamily="34" charset="-122"/>
                <a:ea typeface="微软雅黑" panose="020B0503020204020204" pitchFamily="34" charset="-122"/>
              </a:rPr>
              <a:t>平台展示</a:t>
            </a:r>
            <a:endParaRPr lang="zh-CN" altLang="en-US" sz="1600" dirty="0">
              <a:solidFill>
                <a:srgbClr val="306A9B"/>
              </a:solidFill>
              <a:latin typeface="微软雅黑" panose="020B0503020204020204" pitchFamily="34" charset="-122"/>
              <a:ea typeface="微软雅黑" panose="020B0503020204020204" pitchFamily="34" charset="-122"/>
            </a:endParaRPr>
          </a:p>
        </p:txBody>
      </p:sp>
      <p:pic>
        <p:nvPicPr>
          <p:cNvPr id="81" name="图片 81" descr="D:\git\git-up\-Graduate-Designing-\images\frontUserCart.giffrontUserCart"/>
          <p:cNvPicPr>
            <a:picLocks noChangeAspect="1" noChangeArrowheads="1"/>
          </p:cNvPicPr>
          <p:nvPr/>
        </p:nvPicPr>
        <p:blipFill>
          <a:blip r:embed="rId2"/>
          <a:srcRect/>
          <a:stretch>
            <a:fillRect/>
          </a:stretch>
        </p:blipFill>
        <p:spPr>
          <a:xfrm>
            <a:off x="643890" y="808990"/>
            <a:ext cx="3589020" cy="1747520"/>
          </a:xfrm>
          <a:prstGeom prst="rect">
            <a:avLst/>
          </a:prstGeom>
          <a:noFill/>
          <a:ln>
            <a:noFill/>
          </a:ln>
        </p:spPr>
      </p:pic>
      <p:pic>
        <p:nvPicPr>
          <p:cNvPr id="82" name="图片 82" descr="D:\git\git-up\-Graduate-Designing-\images\fontOrder.jpgfontOrder"/>
          <p:cNvPicPr>
            <a:picLocks noChangeAspect="1" noChangeArrowheads="1"/>
          </p:cNvPicPr>
          <p:nvPr/>
        </p:nvPicPr>
        <p:blipFill>
          <a:blip r:embed="rId3"/>
          <a:srcRect/>
          <a:stretch>
            <a:fillRect/>
          </a:stretch>
        </p:blipFill>
        <p:spPr>
          <a:xfrm>
            <a:off x="4655185" y="808990"/>
            <a:ext cx="3769995" cy="1747520"/>
          </a:xfrm>
          <a:prstGeom prst="rect">
            <a:avLst/>
          </a:prstGeom>
          <a:noFill/>
          <a:ln>
            <a:noFill/>
          </a:ln>
        </p:spPr>
      </p:pic>
      <p:pic>
        <p:nvPicPr>
          <p:cNvPr id="69" name="图片 69" descr="D:\git\git-up\-Graduate-Designing-\images\adminLogin.jpgadminLogin"/>
          <p:cNvPicPr>
            <a:picLocks noChangeAspect="1" noChangeArrowheads="1"/>
          </p:cNvPicPr>
          <p:nvPr/>
        </p:nvPicPr>
        <p:blipFill>
          <a:blip r:embed="rId4"/>
          <a:srcRect/>
          <a:stretch>
            <a:fillRect/>
          </a:stretch>
        </p:blipFill>
        <p:spPr>
          <a:xfrm>
            <a:off x="643255" y="2903220"/>
            <a:ext cx="3608705" cy="1797685"/>
          </a:xfrm>
          <a:prstGeom prst="rect">
            <a:avLst/>
          </a:prstGeom>
          <a:noFill/>
          <a:ln>
            <a:noFill/>
          </a:ln>
        </p:spPr>
      </p:pic>
      <p:pic>
        <p:nvPicPr>
          <p:cNvPr id="70" name="图片 70" descr="D:\git\git-up\-Graduate-Designing-\images\backHome1.jpgbackHome1"/>
          <p:cNvPicPr>
            <a:picLocks noChangeAspect="1" noChangeArrowheads="1"/>
          </p:cNvPicPr>
          <p:nvPr/>
        </p:nvPicPr>
        <p:blipFill>
          <a:blip r:embed="rId5"/>
          <a:srcRect/>
          <a:stretch>
            <a:fillRect/>
          </a:stretch>
        </p:blipFill>
        <p:spPr>
          <a:xfrm>
            <a:off x="4655185" y="2902903"/>
            <a:ext cx="3769995" cy="17983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4"/>
          <p:cNvPicPr>
            <a:picLocks noChangeAspect="1"/>
          </p:cNvPicPr>
          <p:nvPr/>
        </p:nvPicPr>
        <p:blipFill>
          <a:blip r:embed="rId1" cstate="print">
            <a:duotone>
              <a:prstClr val="black"/>
              <a:srgbClr val="306A9B">
                <a:tint val="45000"/>
                <a:satMod val="400000"/>
              </a:srgbClr>
            </a:duotone>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11163" y="35877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rgbClr val="306A9B"/>
                </a:solidFill>
                <a:latin typeface="微软雅黑" panose="020B0503020204020204" pitchFamily="34" charset="-122"/>
                <a:ea typeface="微软雅黑" panose="020B0503020204020204" pitchFamily="34" charset="-122"/>
              </a:rPr>
              <a:t>平台展示</a:t>
            </a:r>
            <a:endParaRPr lang="zh-CN" altLang="en-US" sz="1600" dirty="0">
              <a:solidFill>
                <a:srgbClr val="306A9B"/>
              </a:solidFill>
              <a:latin typeface="微软雅黑" panose="020B0503020204020204" pitchFamily="34" charset="-122"/>
              <a:ea typeface="微软雅黑" panose="020B0503020204020204" pitchFamily="34" charset="-122"/>
            </a:endParaRPr>
          </a:p>
        </p:txBody>
      </p:sp>
      <p:pic>
        <p:nvPicPr>
          <p:cNvPr id="81" name="图片 81" descr="D:\git\git-up\-Graduate-Designing-\images\backUserList.jpgbackUserList"/>
          <p:cNvPicPr>
            <a:picLocks noChangeAspect="1" noChangeArrowheads="1"/>
          </p:cNvPicPr>
          <p:nvPr/>
        </p:nvPicPr>
        <p:blipFill>
          <a:blip r:embed="rId2"/>
          <a:srcRect/>
          <a:stretch>
            <a:fillRect/>
          </a:stretch>
        </p:blipFill>
        <p:spPr>
          <a:xfrm>
            <a:off x="643890" y="833755"/>
            <a:ext cx="3589020" cy="1697990"/>
          </a:xfrm>
          <a:prstGeom prst="rect">
            <a:avLst/>
          </a:prstGeom>
          <a:noFill/>
          <a:ln>
            <a:noFill/>
          </a:ln>
        </p:spPr>
      </p:pic>
      <p:pic>
        <p:nvPicPr>
          <p:cNvPr id="82" name="图片 82" descr="D:\git\git-up\-Graduate-Designing-\images\backProductList2.jpgbackProductList2"/>
          <p:cNvPicPr>
            <a:picLocks noChangeAspect="1" noChangeArrowheads="1"/>
          </p:cNvPicPr>
          <p:nvPr/>
        </p:nvPicPr>
        <p:blipFill>
          <a:blip r:embed="rId3"/>
          <a:srcRect/>
          <a:stretch>
            <a:fillRect/>
          </a:stretch>
        </p:blipFill>
        <p:spPr>
          <a:xfrm>
            <a:off x="4678363" y="808990"/>
            <a:ext cx="3723640" cy="1747520"/>
          </a:xfrm>
          <a:prstGeom prst="rect">
            <a:avLst/>
          </a:prstGeom>
          <a:noFill/>
          <a:ln>
            <a:noFill/>
          </a:ln>
        </p:spPr>
      </p:pic>
      <p:pic>
        <p:nvPicPr>
          <p:cNvPr id="69" name="图片 69" descr="D:\git\git-up\-Graduate-Designing-\images\backCart.jpgbackCart"/>
          <p:cNvPicPr>
            <a:picLocks noChangeAspect="1" noChangeArrowheads="1"/>
          </p:cNvPicPr>
          <p:nvPr/>
        </p:nvPicPr>
        <p:blipFill>
          <a:blip r:embed="rId4"/>
          <a:srcRect/>
          <a:stretch>
            <a:fillRect/>
          </a:stretch>
        </p:blipFill>
        <p:spPr>
          <a:xfrm>
            <a:off x="643255" y="2943860"/>
            <a:ext cx="3608705" cy="1716405"/>
          </a:xfrm>
          <a:prstGeom prst="rect">
            <a:avLst/>
          </a:prstGeom>
          <a:noFill/>
          <a:ln>
            <a:noFill/>
          </a:ln>
        </p:spPr>
      </p:pic>
      <p:pic>
        <p:nvPicPr>
          <p:cNvPr id="70" name="图片 70" descr="D:\git\git-up\-Graduate-Designing-\images\backOrderList.jpgbackOrderList"/>
          <p:cNvPicPr>
            <a:picLocks noChangeAspect="1" noChangeArrowheads="1"/>
          </p:cNvPicPr>
          <p:nvPr/>
        </p:nvPicPr>
        <p:blipFill>
          <a:blip r:embed="rId5"/>
          <a:srcRect/>
          <a:stretch>
            <a:fillRect/>
          </a:stretch>
        </p:blipFill>
        <p:spPr>
          <a:xfrm>
            <a:off x="4655185" y="2905443"/>
            <a:ext cx="3769995" cy="17932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3005127" y="1957388"/>
            <a:ext cx="1128713" cy="1128712"/>
            <a:chOff x="2558424" y="1401428"/>
            <a:chExt cx="1318727" cy="1318727"/>
          </a:xfrm>
        </p:grpSpPr>
        <p:sp>
          <p:nvSpPr>
            <p:cNvPr id="7" name="椭圆 6"/>
            <p:cNvSpPr/>
            <p:nvPr/>
          </p:nvSpPr>
          <p:spPr>
            <a:xfrm>
              <a:off x="2558424" y="1401428"/>
              <a:ext cx="1318727" cy="1318727"/>
            </a:xfrm>
            <a:prstGeom prst="ellipse">
              <a:avLst/>
            </a:prstGeom>
            <a:noFill/>
            <a:ln>
              <a:solidFill>
                <a:srgbClr val="306A9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rgbClr val="306A9B"/>
                </a:solidFill>
                <a:ea typeface="微软雅黑" panose="020B0503020204020204" pitchFamily="34" charset="-122"/>
              </a:endParaRPr>
            </a:p>
          </p:txBody>
        </p:sp>
        <p:sp>
          <p:nvSpPr>
            <p:cNvPr id="8"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rgbClr val="306A9B"/>
            </a:solidFill>
            <a:ln>
              <a:noFill/>
            </a:ln>
          </p:spPr>
          <p:txBody>
            <a:bodyPr/>
            <a:lstStyle/>
            <a:p>
              <a:pPr eaLnBrk="1" fontAlgn="auto" hangingPunct="1">
                <a:spcBef>
                  <a:spcPts val="0"/>
                </a:spcBef>
                <a:spcAft>
                  <a:spcPts val="0"/>
                </a:spcAft>
                <a:defRPr/>
              </a:pPr>
              <a:endParaRPr lang="zh-CN" altLang="en-US" sz="1350" dirty="0">
                <a:solidFill>
                  <a:srgbClr val="306A9B"/>
                </a:solidFill>
                <a:latin typeface="+mn-lt"/>
                <a:ea typeface="微软雅黑" panose="020B0503020204020204" pitchFamily="34" charset="-122"/>
              </a:endParaRPr>
            </a:p>
          </p:txBody>
        </p:sp>
      </p:grpSp>
      <p:grpSp>
        <p:nvGrpSpPr>
          <p:cNvPr id="9" name="组合 8"/>
          <p:cNvGrpSpPr/>
          <p:nvPr/>
        </p:nvGrpSpPr>
        <p:grpSpPr bwMode="auto">
          <a:xfrm>
            <a:off x="3920527" y="2053659"/>
            <a:ext cx="2991826" cy="935038"/>
            <a:chOff x="4172501" y="2264210"/>
            <a:chExt cx="2994190" cy="935243"/>
          </a:xfrm>
        </p:grpSpPr>
        <p:sp>
          <p:nvSpPr>
            <p:cNvPr id="10" name="文本框 37"/>
            <p:cNvSpPr txBox="1">
              <a:spLocks noChangeArrowheads="1"/>
            </p:cNvSpPr>
            <p:nvPr/>
          </p:nvSpPr>
          <p:spPr bwMode="auto">
            <a:xfrm>
              <a:off x="4172501" y="2492543"/>
              <a:ext cx="2994190" cy="70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4000" dirty="0">
                  <a:solidFill>
                    <a:srgbClr val="306A9B"/>
                  </a:solidFill>
                  <a:ea typeface="微软雅黑" panose="020B0503020204020204" pitchFamily="34" charset="-122"/>
                </a:rPr>
                <a:t>总结</a:t>
              </a:r>
              <a:endParaRPr lang="zh-CN" altLang="en-US" sz="4000" dirty="0">
                <a:solidFill>
                  <a:srgbClr val="306A9B"/>
                </a:solidFill>
                <a:ea typeface="微软雅黑" panose="020B0503020204020204" pitchFamily="34" charset="-122"/>
              </a:endParaRPr>
            </a:p>
          </p:txBody>
        </p:sp>
        <p:sp>
          <p:nvSpPr>
            <p:cNvPr id="11" name="文本框 38"/>
            <p:cNvSpPr txBox="1">
              <a:spLocks noChangeArrowheads="1"/>
            </p:cNvSpPr>
            <p:nvPr/>
          </p:nvSpPr>
          <p:spPr bwMode="auto">
            <a:xfrm>
              <a:off x="4470298" y="2264210"/>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dirty="0">
                  <a:solidFill>
                    <a:srgbClr val="306A9B"/>
                  </a:solidFill>
                  <a:latin typeface="微软雅黑" panose="020B0503020204020204" pitchFamily="34" charset="-122"/>
                  <a:ea typeface="微软雅黑" panose="020B0503020204020204" pitchFamily="34" charset="-122"/>
                </a:rPr>
                <a:t>PART THREE</a:t>
              </a:r>
              <a:endParaRPr lang="zh-CN" altLang="en-US" sz="1400" dirty="0">
                <a:solidFill>
                  <a:srgbClr val="306A9B"/>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par>
                                <p:cTn id="10" presetID="6" presetClass="emph" presetSubtype="0" decel="100000" fill="hold" nodeType="withEffect">
                                  <p:stCondLst>
                                    <p:cond delay="200"/>
                                  </p:stCondLst>
                                  <p:childTnLst>
                                    <p:animScale>
                                      <p:cBhvr>
                                        <p:cTn id="11" dur="250" fill="hold"/>
                                        <p:tgtEl>
                                          <p:spTgt spid="6"/>
                                        </p:tgtEl>
                                      </p:cBhvr>
                                      <p:by x="110000" y="110000"/>
                                    </p:animScale>
                                  </p:childTnLst>
                                </p:cTn>
                              </p:par>
                              <p:par>
                                <p:cTn id="12" presetID="6" presetClass="emph" presetSubtype="0" decel="100000" fill="hold" nodeType="withEffect">
                                  <p:stCondLst>
                                    <p:cond delay="400"/>
                                  </p:stCondLst>
                                  <p:childTnLst>
                                    <p:animScale>
                                      <p:cBhvr>
                                        <p:cTn id="13" dur="250" fill="hold"/>
                                        <p:tgtEl>
                                          <p:spTgt spid="6"/>
                                        </p:tgtEl>
                                      </p:cBhvr>
                                      <p:by x="91000" y="91000"/>
                                    </p:animScale>
                                  </p:childTnLst>
                                </p:cTn>
                              </p:par>
                            </p:childTnLst>
                          </p:cTn>
                        </p:par>
                        <p:par>
                          <p:cTn id="14" fill="hold">
                            <p:stCondLst>
                              <p:cond delay="500"/>
                            </p:stCondLst>
                            <p:childTnLst>
                              <p:par>
                                <p:cTn id="15" presetID="2" presetClass="entr" presetSubtype="2" decel="10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4"/>
          <p:cNvPicPr>
            <a:picLocks noChangeAspect="1"/>
          </p:cNvPicPr>
          <p:nvPr/>
        </p:nvPicPr>
        <p:blipFill>
          <a:blip r:embed="rId1" cstate="print">
            <a:duotone>
              <a:prstClr val="black"/>
              <a:srgbClr val="306A9B">
                <a:tint val="45000"/>
                <a:satMod val="400000"/>
              </a:srgbClr>
            </a:duotone>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11163" y="35877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rgbClr val="306A9B"/>
                </a:solidFill>
                <a:latin typeface="微软雅黑" panose="020B0503020204020204" pitchFamily="34" charset="-122"/>
                <a:ea typeface="微软雅黑" panose="020B0503020204020204" pitchFamily="34" charset="-122"/>
              </a:rPr>
              <a:t>总结</a:t>
            </a:r>
            <a:endParaRPr lang="zh-CN" altLang="en-US" sz="1600" dirty="0">
              <a:solidFill>
                <a:srgbClr val="306A9B"/>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398270" y="560070"/>
            <a:ext cx="6550660" cy="4154170"/>
          </a:xfrm>
          <a:prstGeom prst="rect">
            <a:avLst/>
          </a:prstGeom>
          <a:noFill/>
        </p:spPr>
        <p:txBody>
          <a:bodyPr wrap="square" rtlCol="0">
            <a:spAutoFit/>
          </a:bodyPr>
          <a:p>
            <a:pPr indent="609600" fontAlgn="auto"/>
            <a:r>
              <a:rPr lang="zh-CN" altLang="en-US" sz="1200">
                <a:sym typeface="+mn-ea"/>
              </a:rPr>
              <a:t>本课题阐述了Java、Spring Boot、Element Ui、Vue.js、Oracle在吾爱理财平台中的应用。</a:t>
            </a:r>
            <a:endParaRPr lang="zh-CN" altLang="en-US" sz="1200">
              <a:sym typeface="+mn-ea"/>
            </a:endParaRPr>
          </a:p>
          <a:p>
            <a:pPr indent="609600" fontAlgn="auto"/>
            <a:r>
              <a:rPr lang="zh-CN" altLang="en-US" sz="1200">
                <a:sym typeface="+mn-ea"/>
              </a:rPr>
              <a:t>首先，Java语言作为静态面向对象编程语言的代表，程序员以优雅的思维进行复杂编程，使用Java开发语言容易上手。在本次的项目中，使用Spring Boot+Element Ui+Vue部署Web服务，Spring Boot是当前比较火爆的，它使配置变简单，且其内嵌Servlet容器，对环境要求不高；Element Ui 是基于Vue.js的前端框架，它提供了丰富的组件库使得开发者更加方便、更有效率的使用；Vue.js的使用是为了更好的渲染数据。</a:t>
            </a:r>
            <a:endParaRPr lang="zh-CN" altLang="en-US" sz="1200">
              <a:sym typeface="+mn-ea"/>
            </a:endParaRPr>
          </a:p>
          <a:p>
            <a:pPr indent="609600" fontAlgn="auto"/>
            <a:r>
              <a:rPr lang="zh-CN" altLang="en-US" sz="1200">
                <a:sym typeface="+mn-ea"/>
              </a:rPr>
              <a:t>本吾爱理财平台已经初步实现了项目初期的功能需求，对前端界面的用户来说，已经实现了用户的注册登录，查看前端界面模块内容；根据导航栏选择相应的理财产品进行查看；点击产品详情进入产品详情页；在详情页可以选择将产品加入预购或者直接结算，并在点击的同时输入购入数量；结算的方式有两种：一种是通过预购中心进行批量选择产品进行结算，另一种直接点击一支产品进行结算生成订单；最后生成订单去支付；后端管理系统的管理员也已经实现了对各种数据的管理操作。本网站设置有很多的友好提示，帮助用户和管理员进行操作，以防止操作失误。此外，本网站为保障使用者的账号安全，也做了密码加密的功能，以及管理员等级权限的设置。本网站的操作十分简单，只需简单引导就可快速上手。</a:t>
            </a:r>
            <a:endParaRPr lang="zh-CN" altLang="en-US" sz="1200">
              <a:sym typeface="+mn-ea"/>
            </a:endParaRPr>
          </a:p>
          <a:p>
            <a:pPr indent="609600" fontAlgn="auto"/>
            <a:r>
              <a:rPr lang="zh-CN" altLang="en-US" sz="1200">
                <a:sym typeface="+mn-ea"/>
              </a:rPr>
              <a:t>本文的研究结论有以下几点：</a:t>
            </a:r>
            <a:endParaRPr lang="zh-CN" altLang="en-US" sz="1200">
              <a:sym typeface="+mn-ea"/>
            </a:endParaRPr>
          </a:p>
          <a:p>
            <a:pPr indent="609600" fontAlgn="auto"/>
            <a:r>
              <a:rPr lang="zh-CN" altLang="en-US" sz="1200">
                <a:sym typeface="+mn-ea"/>
              </a:rPr>
              <a:t>(1)在做本项目时，使用了一些多样的oracle语句实现想要的功能，虽然学艺不精，但是也顺利地将本网站较好的完成。</a:t>
            </a:r>
            <a:endParaRPr lang="zh-CN" altLang="en-US" sz="1200">
              <a:sym typeface="+mn-ea"/>
            </a:endParaRPr>
          </a:p>
          <a:p>
            <a:pPr indent="609600" fontAlgn="auto"/>
            <a:r>
              <a:rPr lang="zh-CN" altLang="en-US" sz="1200">
                <a:sym typeface="+mn-ea"/>
              </a:rPr>
              <a:t>(2)在做前端功能实现时，组件并不适配，通过不断剖析每个属性的含义，逐渐找到了解决的办法。 </a:t>
            </a:r>
            <a:endParaRPr lang="zh-CN" altLang="en-US" sz="1200">
              <a:sym typeface="+mn-ea"/>
            </a:endParaRPr>
          </a:p>
          <a:p>
            <a:pPr indent="609600" fontAlgn="auto"/>
            <a:r>
              <a:rPr lang="zh-CN" altLang="en-US" sz="1200">
                <a:sym typeface="+mn-ea"/>
              </a:rPr>
              <a:t>(3)在做本项目之前，肯定是要对理财方面做全面的调查了解，包括了解国内外理财市场、理财人口基数、市场的调研等等，通过对这些内容做了较为深入的了解之后，我对本网站有了更多的需求分析，对网站功能的功能设计做了很多的完善。</a:t>
            </a:r>
            <a:endParaRPr lang="zh-CN" altLang="en-US" sz="12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文本框 6"/>
          <p:cNvSpPr txBox="1">
            <a:spLocks noChangeArrowheads="1"/>
          </p:cNvSpPr>
          <p:nvPr/>
        </p:nvSpPr>
        <p:spPr bwMode="auto">
          <a:xfrm>
            <a:off x="2601040" y="3900409"/>
            <a:ext cx="1783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en-US" sz="1800" b="1" dirty="0">
                <a:solidFill>
                  <a:srgbClr val="595959"/>
                </a:solidFill>
                <a:latin typeface="微软雅黑" panose="020B0503020204020204" pitchFamily="34" charset="-122"/>
              </a:rPr>
              <a:t>答辩人：陈锦房</a:t>
            </a:r>
            <a:endParaRPr lang="zh-CN" altLang="en-US" sz="1800" b="1" dirty="0">
              <a:solidFill>
                <a:srgbClr val="595959"/>
              </a:solidFill>
              <a:latin typeface="微软雅黑" panose="020B0503020204020204" pitchFamily="34" charset="-122"/>
            </a:endParaRPr>
          </a:p>
        </p:txBody>
      </p:sp>
      <p:sp>
        <p:nvSpPr>
          <p:cNvPr id="6" name="矩形 9"/>
          <p:cNvSpPr>
            <a:spLocks noChangeArrowheads="1"/>
          </p:cNvSpPr>
          <p:nvPr/>
        </p:nvSpPr>
        <p:spPr bwMode="auto">
          <a:xfrm>
            <a:off x="0" y="2341960"/>
            <a:ext cx="9144000" cy="1354931"/>
          </a:xfrm>
          <a:prstGeom prst="rect">
            <a:avLst/>
          </a:prstGeom>
          <a:solidFill>
            <a:schemeClr val="bg1">
              <a:alpha val="7686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 name="文本框 5"/>
          <p:cNvSpPr txBox="1">
            <a:spLocks noChangeArrowheads="1"/>
          </p:cNvSpPr>
          <p:nvPr/>
        </p:nvSpPr>
        <p:spPr bwMode="auto">
          <a:xfrm>
            <a:off x="4534087" y="2557760"/>
            <a:ext cx="29546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en-US" sz="5400" b="1" dirty="0">
                <a:latin typeface="微软雅黑" panose="020B0503020204020204" pitchFamily="34" charset="-122"/>
              </a:rPr>
              <a:t>欢迎指导</a:t>
            </a:r>
            <a:endParaRPr lang="zh-CN" altLang="en-US" sz="5400" b="1" dirty="0">
              <a:latin typeface="微软雅黑" panose="020B0503020204020204" pitchFamily="34" charset="-122"/>
            </a:endParaRPr>
          </a:p>
        </p:txBody>
      </p:sp>
      <p:pic>
        <p:nvPicPr>
          <p:cNvPr id="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76"/>
            <a:ext cx="3509963" cy="350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9782" y="2571751"/>
            <a:ext cx="1051322" cy="105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8"/>
          <p:cNvSpPr txBox="1">
            <a:spLocks noChangeArrowheads="1"/>
          </p:cNvSpPr>
          <p:nvPr/>
        </p:nvSpPr>
        <p:spPr bwMode="auto">
          <a:xfrm>
            <a:off x="4570572" y="3901679"/>
            <a:ext cx="2697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en-US" sz="1800" b="1" dirty="0">
                <a:solidFill>
                  <a:srgbClr val="595959"/>
                </a:solidFill>
                <a:latin typeface="微软雅黑" panose="020B0503020204020204" pitchFamily="34" charset="-122"/>
              </a:rPr>
              <a:t>指导老师：张茜、曹天杰</a:t>
            </a:r>
            <a:endParaRPr lang="zh-CN" altLang="en-US" sz="1800" b="1" dirty="0">
              <a:solidFill>
                <a:srgbClr val="595959"/>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8" presetClass="entr" presetSubtype="0" accel="50000" fill="hold" grpId="0" nodeType="clickEffect">
                                  <p:stCondLst>
                                    <p:cond delay="0"/>
                                  </p:stCondLst>
                                  <p:iterate type="lt">
                                    <p:tmPct val="50000"/>
                                  </p:iterate>
                                  <p:childTnLst>
                                    <p:set>
                                      <p:cBhvr>
                                        <p:cTn id="22" dur="1" fill="hold">
                                          <p:stCondLst>
                                            <p:cond delay="0"/>
                                          </p:stCondLst>
                                        </p:cTn>
                                        <p:tgtEl>
                                          <p:spTgt spid="7"/>
                                        </p:tgtEl>
                                        <p:attrNameLst>
                                          <p:attrName>style.visibility</p:attrName>
                                        </p:attrNameLst>
                                      </p:cBhvr>
                                      <p:to>
                                        <p:strVal val="visible"/>
                                      </p:to>
                                    </p:set>
                                    <p:set>
                                      <p:cBhvr>
                                        <p:cTn id="23" dur="455" fill="hold">
                                          <p:stCondLst>
                                            <p:cond delay="0"/>
                                          </p:stCondLst>
                                        </p:cTn>
                                        <p:tgtEl>
                                          <p:spTgt spid="7"/>
                                        </p:tgtEl>
                                        <p:attrNameLst>
                                          <p:attrName>style.rotation</p:attrName>
                                        </p:attrNameLst>
                                      </p:cBhvr>
                                      <p:to>
                                        <p:strVal val="-45.0"/>
                                      </p:to>
                                    </p:set>
                                    <p:anim calcmode="lin" valueType="num">
                                      <p:cBhvr>
                                        <p:cTn id="24" dur="455" fill="hold">
                                          <p:stCondLst>
                                            <p:cond delay="455"/>
                                          </p:stCondLst>
                                        </p:cTn>
                                        <p:tgtEl>
                                          <p:spTgt spid="7"/>
                                        </p:tgtEl>
                                        <p:attrNameLst>
                                          <p:attrName>style.rotation</p:attrName>
                                        </p:attrNameLst>
                                      </p:cBhvr>
                                      <p:tavLst>
                                        <p:tav tm="0">
                                          <p:val>
                                            <p:fltVal val="-45"/>
                                          </p:val>
                                        </p:tav>
                                        <p:tav tm="69900">
                                          <p:val>
                                            <p:fltVal val="45"/>
                                          </p:val>
                                        </p:tav>
                                        <p:tav tm="100000">
                                          <p:val>
                                            <p:fltVal val="0"/>
                                          </p:val>
                                        </p:tav>
                                      </p:tavLst>
                                    </p:anim>
                                    <p:anim calcmode="lin" valueType="num">
                                      <p:cBhvr>
                                        <p:cTn id="25" dur="455" fill="hold">
                                          <p:stCondLst>
                                            <p:cond delay="0"/>
                                          </p:stCondLst>
                                        </p:cTn>
                                        <p:tgtEl>
                                          <p:spTgt spid="7"/>
                                        </p:tgtEl>
                                        <p:attrNameLst>
                                          <p:attrName>ppt_y</p:attrName>
                                        </p:attrNameLst>
                                      </p:cBhvr>
                                      <p:tavLst>
                                        <p:tav tm="0">
                                          <p:val>
                                            <p:strVal val="#ppt_y-1"/>
                                          </p:val>
                                        </p:tav>
                                        <p:tav tm="100000">
                                          <p:val>
                                            <p:strVal val="#ppt_y-(0.354*#ppt_w-0.172*#ppt_h)"/>
                                          </p:val>
                                        </p:tav>
                                      </p:tavLst>
                                    </p:anim>
                                    <p:anim calcmode="lin" valueType="num">
                                      <p:cBhvr>
                                        <p:cTn id="26" dur="156" decel="50000" autoRev="1" fill="hold">
                                          <p:stCondLst>
                                            <p:cond delay="455"/>
                                          </p:stCondLst>
                                        </p:cTn>
                                        <p:tgtEl>
                                          <p:spTgt spid="7"/>
                                        </p:tgtEl>
                                        <p:attrNameLst>
                                          <p:attrName>ppt_y</p:attrName>
                                        </p:attrNameLst>
                                      </p:cBhvr>
                                      <p:tavLst>
                                        <p:tav tm="0">
                                          <p:val>
                                            <p:strVal val="#ppt_y-(0.354*#ppt_w-0.172*#ppt_h)"/>
                                          </p:val>
                                        </p:tav>
                                        <p:tav tm="100000">
                                          <p:val>
                                            <p:strVal val="#ppt_y-(0.354*#ppt_w-0.172*#ppt_h)-#ppt_h/2"/>
                                          </p:val>
                                        </p:tav>
                                      </p:tavLst>
                                    </p:anim>
                                    <p:anim calcmode="lin" valueType="num">
                                      <p:cBhvr>
                                        <p:cTn id="27" dur="136" fill="hold">
                                          <p:stCondLst>
                                            <p:cond delay="864"/>
                                          </p:stCondLst>
                                        </p:cTn>
                                        <p:tgtEl>
                                          <p:spTgt spid="7"/>
                                        </p:tgtEl>
                                        <p:attrNameLst>
                                          <p:attrName>ppt_y</p:attrName>
                                        </p:attrNameLst>
                                      </p:cBhvr>
                                      <p:tavLst>
                                        <p:tav tm="0">
                                          <p:val>
                                            <p:strVal val="#ppt_y-(0.354*#ppt_w-0.172*#ppt_h)"/>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4" name="五边形 8"/>
          <p:cNvSpPr>
            <a:spLocks noChangeArrowheads="1"/>
          </p:cNvSpPr>
          <p:nvPr/>
        </p:nvSpPr>
        <p:spPr bwMode="auto">
          <a:xfrm>
            <a:off x="0" y="376238"/>
            <a:ext cx="4311254" cy="496491"/>
          </a:xfrm>
          <a:prstGeom prst="homePlate">
            <a:avLst>
              <a:gd name="adj" fmla="val 45226"/>
            </a:avLst>
          </a:prstGeom>
          <a:solidFill>
            <a:srgbClr val="306A9B"/>
          </a:solidFill>
          <a:ln w="12700" cmpd="sng">
            <a:solidFill>
              <a:srgbClr val="41719C"/>
            </a:solidFill>
            <a:miter lim="800000"/>
          </a:ln>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solidFill>
                <a:srgbClr val="FFFFFF"/>
              </a:solidFill>
            </a:endParaRPr>
          </a:p>
        </p:txBody>
      </p:sp>
      <p:sp>
        <p:nvSpPr>
          <p:cNvPr id="65" name="燕尾形 9"/>
          <p:cNvSpPr>
            <a:spLocks noChangeArrowheads="1"/>
          </p:cNvSpPr>
          <p:nvPr/>
        </p:nvSpPr>
        <p:spPr bwMode="auto">
          <a:xfrm>
            <a:off x="140494" y="479823"/>
            <a:ext cx="234554" cy="288131"/>
          </a:xfrm>
          <a:prstGeom prst="chevron">
            <a:avLst>
              <a:gd name="adj" fmla="val 50000"/>
            </a:avLst>
          </a:prstGeom>
          <a:solidFill>
            <a:srgbClr val="A9C3D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p>
        </p:txBody>
      </p:sp>
      <p:sp>
        <p:nvSpPr>
          <p:cNvPr id="66" name="燕尾形 10"/>
          <p:cNvSpPr>
            <a:spLocks noChangeArrowheads="1"/>
          </p:cNvSpPr>
          <p:nvPr/>
        </p:nvSpPr>
        <p:spPr bwMode="auto">
          <a:xfrm>
            <a:off x="346473" y="479823"/>
            <a:ext cx="234553" cy="288131"/>
          </a:xfrm>
          <a:prstGeom prst="chevr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微软雅黑" panose="020B0503020204020204" pitchFamily="34" charset="-122"/>
              </a:defRPr>
            </a:lvl9pPr>
          </a:lstStyle>
          <a:p>
            <a:pPr algn="ctr" eaLnBrk="1" hangingPunct="1">
              <a:buFont typeface="Arial" panose="020B0604020202020204" pitchFamily="34" charset="0"/>
              <a:buNone/>
              <a:defRPr/>
            </a:pPr>
            <a:endParaRPr lang="zh-CN" altLang="en-US"/>
          </a:p>
        </p:txBody>
      </p:sp>
      <p:grpSp>
        <p:nvGrpSpPr>
          <p:cNvPr id="67" name="组合 33"/>
          <p:cNvGrpSpPr/>
          <p:nvPr/>
        </p:nvGrpSpPr>
        <p:grpSpPr bwMode="auto">
          <a:xfrm>
            <a:off x="2180035" y="3433290"/>
            <a:ext cx="5053330" cy="897890"/>
            <a:chOff x="0" y="-631"/>
            <a:chExt cx="6737773" cy="1196559"/>
          </a:xfrm>
        </p:grpSpPr>
        <p:sp>
          <p:nvSpPr>
            <p:cNvPr id="68" name="五边形 13"/>
            <p:cNvSpPr>
              <a:spLocks noChangeArrowheads="1"/>
            </p:cNvSpPr>
            <p:nvPr/>
          </p:nvSpPr>
          <p:spPr bwMode="auto">
            <a:xfrm>
              <a:off x="0" y="74160"/>
              <a:ext cx="1023937" cy="639763"/>
            </a:xfrm>
            <a:prstGeom prst="homePlate">
              <a:avLst>
                <a:gd name="adj" fmla="val 24378"/>
              </a:avLst>
            </a:prstGeom>
            <a:solidFill>
              <a:srgbClr val="306A9B"/>
            </a:solidFill>
            <a:ln w="12700">
              <a:solidFill>
                <a:srgbClr val="41719C"/>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306A9B"/>
                </a:solidFill>
              </a:endParaRPr>
            </a:p>
          </p:txBody>
        </p:sp>
        <p:cxnSp>
          <p:nvCxnSpPr>
            <p:cNvPr id="69" name="直接连接符 14"/>
            <p:cNvCxnSpPr>
              <a:cxnSpLocks noChangeShapeType="1"/>
            </p:cNvCxnSpPr>
            <p:nvPr/>
          </p:nvCxnSpPr>
          <p:spPr bwMode="auto">
            <a:xfrm>
              <a:off x="987425" y="6742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70" name="TextBox 34"/>
            <p:cNvSpPr txBox="1">
              <a:spLocks noChangeArrowheads="1"/>
            </p:cNvSpPr>
            <p:nvPr/>
          </p:nvSpPr>
          <p:spPr bwMode="auto">
            <a:xfrm>
              <a:off x="1816417" y="70985"/>
              <a:ext cx="1056640" cy="61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zh-CN" sz="2400" b="1">
                  <a:solidFill>
                    <a:srgbClr val="306A9B"/>
                  </a:solidFill>
                  <a:latin typeface="微软雅黑" panose="020B0503020204020204" pitchFamily="34" charset="-122"/>
                </a:rPr>
                <a:t>总结</a:t>
              </a:r>
              <a:endParaRPr lang="zh-CN" altLang="zh-CN" sz="2400" b="1">
                <a:solidFill>
                  <a:srgbClr val="306A9B"/>
                </a:solidFill>
                <a:latin typeface="微软雅黑" panose="020B0503020204020204" pitchFamily="34" charset="-122"/>
              </a:endParaRPr>
            </a:p>
          </p:txBody>
        </p:sp>
        <p:pic>
          <p:nvPicPr>
            <p:cNvPr id="71" name="TextBox 3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0" y="-631"/>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7"/>
            <p:cNvSpPr txBox="1">
              <a:spLocks noChangeArrowheads="1"/>
            </p:cNvSpPr>
            <p:nvPr/>
          </p:nvSpPr>
          <p:spPr bwMode="auto">
            <a:xfrm>
              <a:off x="5324686" y="458868"/>
              <a:ext cx="1413087" cy="73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en-US" altLang="zh-CN" sz="1500">
                  <a:solidFill>
                    <a:srgbClr val="404040"/>
                  </a:solidFill>
                  <a:latin typeface="微软雅黑" panose="020B0503020204020204" pitchFamily="34" charset="-122"/>
                  <a:sym typeface="+mn-ea"/>
                </a:rPr>
                <a:t>P14-15</a:t>
              </a:r>
              <a:endParaRPr lang="en-US" altLang="zh-CN" sz="1500">
                <a:solidFill>
                  <a:srgbClr val="404040"/>
                </a:solidFill>
                <a:latin typeface="微软雅黑" panose="020B0503020204020204" pitchFamily="34" charset="-122"/>
              </a:endParaRPr>
            </a:p>
            <a:p>
              <a:pPr eaLnBrk="1" hangingPunct="1">
                <a:lnSpc>
                  <a:spcPct val="100000"/>
                </a:lnSpc>
                <a:spcBef>
                  <a:spcPct val="0"/>
                </a:spcBef>
                <a:buFont typeface="Arial" panose="020B0604020202020204" pitchFamily="34" charset="0"/>
                <a:buNone/>
              </a:pPr>
              <a:endParaRPr lang="zh-CN" altLang="en-US" sz="1500">
                <a:solidFill>
                  <a:srgbClr val="306A9B"/>
                </a:solidFill>
                <a:latin typeface="微软雅黑" panose="020B0503020204020204" pitchFamily="34" charset="-122"/>
              </a:endParaRPr>
            </a:p>
          </p:txBody>
        </p:sp>
      </p:grpSp>
      <p:grpSp>
        <p:nvGrpSpPr>
          <p:cNvPr id="73" name="组合 39"/>
          <p:cNvGrpSpPr/>
          <p:nvPr/>
        </p:nvGrpSpPr>
        <p:grpSpPr bwMode="auto">
          <a:xfrm>
            <a:off x="2180035" y="1261315"/>
            <a:ext cx="4719638" cy="712975"/>
            <a:chOff x="0" y="-2582"/>
            <a:chExt cx="6292850" cy="949865"/>
          </a:xfrm>
        </p:grpSpPr>
        <p:sp>
          <p:nvSpPr>
            <p:cNvPr id="74" name="五边形 6"/>
            <p:cNvSpPr>
              <a:spLocks noChangeArrowheads="1"/>
            </p:cNvSpPr>
            <p:nvPr/>
          </p:nvSpPr>
          <p:spPr bwMode="auto">
            <a:xfrm>
              <a:off x="0" y="91333"/>
              <a:ext cx="1023937" cy="639762"/>
            </a:xfrm>
            <a:prstGeom prst="homePlate">
              <a:avLst>
                <a:gd name="adj" fmla="val 24378"/>
              </a:avLst>
            </a:prstGeom>
            <a:solidFill>
              <a:srgbClr val="306A9B"/>
            </a:solidFill>
            <a:ln w="12700">
              <a:solidFill>
                <a:srgbClr val="41719C"/>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TextBox 18"/>
            <p:cNvSpPr txBox="1">
              <a:spLocks noChangeArrowheads="1"/>
            </p:cNvSpPr>
            <p:nvPr/>
          </p:nvSpPr>
          <p:spPr bwMode="auto">
            <a:xfrm>
              <a:off x="1816417" y="140545"/>
              <a:ext cx="3088640" cy="6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zh-CN" sz="2400" b="1" dirty="0">
                  <a:solidFill>
                    <a:srgbClr val="306A9B"/>
                  </a:solidFill>
                  <a:latin typeface="微软雅黑" panose="020B0503020204020204" pitchFamily="34" charset="-122"/>
                </a:rPr>
                <a:t>平台</a:t>
              </a:r>
              <a:r>
                <a:rPr lang="zh-CN" altLang="zh-CN" sz="2400" b="1" dirty="0">
                  <a:solidFill>
                    <a:srgbClr val="306A9B"/>
                  </a:solidFill>
                  <a:latin typeface="微软雅黑" panose="020B0503020204020204" pitchFamily="34" charset="-122"/>
                </a:rPr>
                <a:t>可行性分析</a:t>
              </a:r>
              <a:endParaRPr lang="zh-CN" altLang="zh-CN" sz="2400" b="1" dirty="0">
                <a:solidFill>
                  <a:srgbClr val="306A9B"/>
                </a:solidFill>
                <a:latin typeface="微软雅黑" panose="020B0503020204020204" pitchFamily="34" charset="-122"/>
              </a:endParaRPr>
            </a:p>
          </p:txBody>
        </p:sp>
        <p:pic>
          <p:nvPicPr>
            <p:cNvPr id="76" name="TextBox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72" y="-2582"/>
              <a:ext cx="688848" cy="80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36"/>
            <p:cNvSpPr txBox="1">
              <a:spLocks noChangeArrowheads="1"/>
            </p:cNvSpPr>
            <p:nvPr/>
          </p:nvSpPr>
          <p:spPr bwMode="auto">
            <a:xfrm>
              <a:off x="5411787" y="518370"/>
              <a:ext cx="881063" cy="4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en-US" altLang="zh-CN" sz="1500">
                  <a:solidFill>
                    <a:srgbClr val="404040"/>
                  </a:solidFill>
                  <a:latin typeface="微软雅黑" panose="020B0503020204020204" pitchFamily="34" charset="-122"/>
                </a:rPr>
                <a:t>P4</a:t>
              </a:r>
              <a:endParaRPr lang="en-US" altLang="zh-CN" sz="1500">
                <a:solidFill>
                  <a:srgbClr val="404040"/>
                </a:solidFill>
                <a:latin typeface="微软雅黑" panose="020B0503020204020204" pitchFamily="34" charset="-122"/>
              </a:endParaRPr>
            </a:p>
          </p:txBody>
        </p:sp>
        <p:cxnSp>
          <p:nvCxnSpPr>
            <p:cNvPr id="78" name="直接连接符 7"/>
            <p:cNvCxnSpPr>
              <a:cxnSpLocks noChangeShapeType="1"/>
            </p:cNvCxnSpPr>
            <p:nvPr/>
          </p:nvCxnSpPr>
          <p:spPr bwMode="auto">
            <a:xfrm>
              <a:off x="987425" y="72792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grpSp>
      <p:grpSp>
        <p:nvGrpSpPr>
          <p:cNvPr id="79" name="组合 38"/>
          <p:cNvGrpSpPr/>
          <p:nvPr/>
        </p:nvGrpSpPr>
        <p:grpSpPr bwMode="auto">
          <a:xfrm>
            <a:off x="2180035" y="2016227"/>
            <a:ext cx="4719638" cy="672599"/>
            <a:chOff x="0" y="-2510"/>
            <a:chExt cx="6292850" cy="896553"/>
          </a:xfrm>
        </p:grpSpPr>
        <p:sp>
          <p:nvSpPr>
            <p:cNvPr id="80" name="五边形 11"/>
            <p:cNvSpPr>
              <a:spLocks noChangeArrowheads="1"/>
            </p:cNvSpPr>
            <p:nvPr/>
          </p:nvSpPr>
          <p:spPr bwMode="auto">
            <a:xfrm>
              <a:off x="0" y="68025"/>
              <a:ext cx="1023937" cy="639763"/>
            </a:xfrm>
            <a:prstGeom prst="homePlate">
              <a:avLst>
                <a:gd name="adj" fmla="val 24378"/>
              </a:avLst>
            </a:prstGeom>
            <a:solidFill>
              <a:srgbClr val="306A9B"/>
            </a:solidFill>
            <a:ln w="12700">
              <a:solidFill>
                <a:srgbClr val="41719C"/>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cxnSp>
          <p:nvCxnSpPr>
            <p:cNvPr id="81" name="直接连接符 18"/>
            <p:cNvCxnSpPr>
              <a:cxnSpLocks noChangeShapeType="1"/>
            </p:cNvCxnSpPr>
            <p:nvPr/>
          </p:nvCxnSpPr>
          <p:spPr bwMode="auto">
            <a:xfrm>
              <a:off x="987425" y="674450"/>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82" name="TextBox 24"/>
            <p:cNvSpPr txBox="1">
              <a:spLocks noChangeArrowheads="1"/>
            </p:cNvSpPr>
            <p:nvPr/>
          </p:nvSpPr>
          <p:spPr bwMode="auto">
            <a:xfrm>
              <a:off x="1816417" y="88662"/>
              <a:ext cx="1869440" cy="61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zh-CN" sz="2400" b="1" dirty="0">
                  <a:solidFill>
                    <a:srgbClr val="306A9B"/>
                  </a:solidFill>
                  <a:latin typeface="微软雅黑" panose="020B0503020204020204" pitchFamily="34" charset="-122"/>
                </a:rPr>
                <a:t>功能需求</a:t>
              </a:r>
              <a:endParaRPr lang="zh-CN" altLang="zh-CN" sz="2400" b="1" dirty="0">
                <a:solidFill>
                  <a:srgbClr val="306A9B"/>
                </a:solidFill>
                <a:latin typeface="微软雅黑" panose="020B0503020204020204" pitchFamily="34" charset="-122"/>
              </a:endParaRPr>
            </a:p>
          </p:txBody>
        </p:sp>
        <p:pic>
          <p:nvPicPr>
            <p:cNvPr id="83" name="TextBox 2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60" y="-2510"/>
              <a:ext cx="688848" cy="7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26"/>
            <p:cNvSpPr txBox="1">
              <a:spLocks noChangeArrowheads="1"/>
            </p:cNvSpPr>
            <p:nvPr/>
          </p:nvSpPr>
          <p:spPr bwMode="auto">
            <a:xfrm>
              <a:off x="5411787" y="464901"/>
              <a:ext cx="881063" cy="429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en-US" altLang="zh-CN" sz="1500">
                  <a:solidFill>
                    <a:srgbClr val="404040"/>
                  </a:solidFill>
                  <a:latin typeface="微软雅黑" panose="020B0503020204020204" pitchFamily="34" charset="-122"/>
                </a:rPr>
                <a:t>P5-7</a:t>
              </a:r>
              <a:endParaRPr lang="en-US" altLang="zh-CN" sz="1500">
                <a:solidFill>
                  <a:srgbClr val="404040"/>
                </a:solidFill>
                <a:latin typeface="微软雅黑" panose="020B0503020204020204" pitchFamily="34" charset="-122"/>
              </a:endParaRPr>
            </a:p>
          </p:txBody>
        </p:sp>
      </p:grpSp>
      <p:grpSp>
        <p:nvGrpSpPr>
          <p:cNvPr id="85" name="组合 35"/>
          <p:cNvGrpSpPr/>
          <p:nvPr/>
        </p:nvGrpSpPr>
        <p:grpSpPr bwMode="auto">
          <a:xfrm>
            <a:off x="2179955" y="2734310"/>
            <a:ext cx="4785360" cy="655955"/>
            <a:chOff x="0" y="2264"/>
            <a:chExt cx="6380480" cy="875132"/>
          </a:xfrm>
        </p:grpSpPr>
        <p:sp>
          <p:nvSpPr>
            <p:cNvPr id="86" name="五边形 12"/>
            <p:cNvSpPr>
              <a:spLocks noChangeArrowheads="1"/>
            </p:cNvSpPr>
            <p:nvPr/>
          </p:nvSpPr>
          <p:spPr bwMode="auto">
            <a:xfrm>
              <a:off x="0" y="79885"/>
              <a:ext cx="1023937" cy="639762"/>
            </a:xfrm>
            <a:prstGeom prst="homePlate">
              <a:avLst>
                <a:gd name="adj" fmla="val 24378"/>
              </a:avLst>
            </a:prstGeom>
            <a:solidFill>
              <a:srgbClr val="306A9B"/>
            </a:solidFill>
            <a:ln w="12700">
              <a:solidFill>
                <a:srgbClr val="41719C"/>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cxnSp>
          <p:nvCxnSpPr>
            <p:cNvPr id="87" name="直接连接符 22"/>
            <p:cNvCxnSpPr>
              <a:cxnSpLocks noChangeShapeType="1"/>
            </p:cNvCxnSpPr>
            <p:nvPr/>
          </p:nvCxnSpPr>
          <p:spPr bwMode="auto">
            <a:xfrm>
              <a:off x="987425" y="657735"/>
              <a:ext cx="4413250" cy="0"/>
            </a:xfrm>
            <a:prstGeom prst="line">
              <a:avLst/>
            </a:prstGeom>
            <a:noFill/>
            <a:ln w="3175">
              <a:solidFill>
                <a:srgbClr val="A5A5A5"/>
              </a:solidFill>
              <a:prstDash val="sysDot"/>
              <a:round/>
            </a:ln>
            <a:extLst>
              <a:ext uri="{909E8E84-426E-40DD-AFC4-6F175D3DCCD1}">
                <a14:hiddenFill xmlns:a14="http://schemas.microsoft.com/office/drawing/2010/main">
                  <a:noFill/>
                </a14:hiddenFill>
              </a:ext>
            </a:extLst>
          </p:spPr>
        </p:cxnSp>
        <p:sp>
          <p:nvSpPr>
            <p:cNvPr id="88" name="TextBox 29"/>
            <p:cNvSpPr txBox="1">
              <a:spLocks noChangeArrowheads="1"/>
            </p:cNvSpPr>
            <p:nvPr/>
          </p:nvSpPr>
          <p:spPr bwMode="auto">
            <a:xfrm>
              <a:off x="1816417" y="70360"/>
              <a:ext cx="1869440" cy="61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zh-CN" altLang="zh-CN" sz="2400" b="1" dirty="0">
                  <a:solidFill>
                    <a:srgbClr val="306A9B"/>
                  </a:solidFill>
                  <a:latin typeface="微软雅黑" panose="020B0503020204020204" pitchFamily="34" charset="-122"/>
                </a:rPr>
                <a:t>平台</a:t>
              </a:r>
              <a:r>
                <a:rPr lang="zh-CN" altLang="zh-CN" sz="2400" b="1" dirty="0">
                  <a:solidFill>
                    <a:srgbClr val="306A9B"/>
                  </a:solidFill>
                  <a:latin typeface="微软雅黑" panose="020B0503020204020204" pitchFamily="34" charset="-122"/>
                </a:rPr>
                <a:t>展示</a:t>
              </a:r>
              <a:endParaRPr lang="zh-CN" altLang="zh-CN" sz="2400" b="1" dirty="0">
                <a:solidFill>
                  <a:srgbClr val="306A9B"/>
                </a:solidFill>
                <a:latin typeface="微软雅黑" panose="020B0503020204020204" pitchFamily="34" charset="-122"/>
              </a:endParaRPr>
            </a:p>
          </p:txBody>
        </p:sp>
        <p:pic>
          <p:nvPicPr>
            <p:cNvPr id="89" name="TextBox 3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460" y="2264"/>
              <a:ext cx="688848" cy="7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1"/>
            <p:cNvSpPr txBox="1">
              <a:spLocks noChangeArrowheads="1"/>
            </p:cNvSpPr>
            <p:nvPr/>
          </p:nvSpPr>
          <p:spPr bwMode="auto">
            <a:xfrm>
              <a:off x="5151120" y="447878"/>
              <a:ext cx="1229360" cy="42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 typeface="Arial" panose="020B0604020202020204" pitchFamily="34" charset="0"/>
                <a:buNone/>
              </a:pPr>
              <a:r>
                <a:rPr lang="en-US" altLang="zh-CN" sz="1500">
                  <a:solidFill>
                    <a:srgbClr val="404040"/>
                  </a:solidFill>
                  <a:latin typeface="微软雅黑" panose="020B0503020204020204" pitchFamily="34" charset="-122"/>
                </a:rPr>
                <a:t>   P8-13</a:t>
              </a:r>
              <a:endParaRPr lang="en-US" altLang="zh-CN" sz="1500">
                <a:solidFill>
                  <a:srgbClr val="404040"/>
                </a:solidFill>
                <a:latin typeface="微软雅黑" panose="020B0503020204020204" pitchFamily="34" charset="-122"/>
              </a:endParaRPr>
            </a:p>
          </p:txBody>
        </p:sp>
      </p:grpSp>
      <p:sp>
        <p:nvSpPr>
          <p:cNvPr id="97" name="标题 49"/>
          <p:cNvSpPr txBox="1"/>
          <p:nvPr/>
        </p:nvSpPr>
        <p:spPr>
          <a:xfrm>
            <a:off x="517430" y="400248"/>
            <a:ext cx="3517900" cy="4873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100" b="1" dirty="0">
                <a:solidFill>
                  <a:schemeClr val="bg1"/>
                </a:solidFill>
                <a:latin typeface="微软雅黑" panose="020B0503020204020204" pitchFamily="34" charset="-122"/>
              </a:rPr>
              <a:t>目录 </a:t>
            </a:r>
            <a:r>
              <a:rPr lang="en-US" altLang="zh-CN" sz="2100" b="1" dirty="0">
                <a:solidFill>
                  <a:schemeClr val="bg1"/>
                </a:solidFill>
                <a:latin typeface="微软雅黑" panose="020B0503020204020204" pitchFamily="34" charset="-122"/>
              </a:rPr>
              <a:t>Contents</a:t>
            </a:r>
            <a:endParaRPr lang="zh-CN" altLang="en-US" sz="2100" b="1" dirty="0">
              <a:solidFill>
                <a:schemeClr val="bg1"/>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additive="base">
                                        <p:cTn id="12" dur="500" fill="hold"/>
                                        <p:tgtEl>
                                          <p:spTgt spid="66"/>
                                        </p:tgtEl>
                                        <p:attrNameLst>
                                          <p:attrName>ppt_x</p:attrName>
                                        </p:attrNameLst>
                                      </p:cBhvr>
                                      <p:tavLst>
                                        <p:tav tm="0">
                                          <p:val>
                                            <p:strVal val="0-#ppt_w/2"/>
                                          </p:val>
                                        </p:tav>
                                        <p:tav tm="100000">
                                          <p:val>
                                            <p:strVal val="#ppt_x"/>
                                          </p:val>
                                        </p:tav>
                                      </p:tavLst>
                                    </p:anim>
                                    <p:anim calcmode="lin" valueType="num">
                                      <p:cBhvr additive="base">
                                        <p:cTn id="13"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500" fill="hold"/>
                                        <p:tgtEl>
                                          <p:spTgt spid="65"/>
                                        </p:tgtEl>
                                        <p:attrNameLst>
                                          <p:attrName>ppt_x</p:attrName>
                                        </p:attrNameLst>
                                      </p:cBhvr>
                                      <p:tavLst>
                                        <p:tav tm="0">
                                          <p:val>
                                            <p:strVal val="0-#ppt_w/2"/>
                                          </p:val>
                                        </p:tav>
                                        <p:tav tm="100000">
                                          <p:val>
                                            <p:strVal val="#ppt_x"/>
                                          </p:val>
                                        </p:tav>
                                      </p:tavLst>
                                    </p:anim>
                                    <p:anim calcmode="lin" valueType="num">
                                      <p:cBhvr additive="base">
                                        <p:cTn id="19"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97"/>
                                        </p:tgtEl>
                                        <p:attrNameLst>
                                          <p:attrName>style.visibility</p:attrName>
                                        </p:attrNameLst>
                                      </p:cBhvr>
                                      <p:to>
                                        <p:strVal val="visible"/>
                                      </p:to>
                                    </p:set>
                                    <p:anim calcmode="lin" valueType="num">
                                      <p:cBhvr>
                                        <p:cTn id="24" dur="500" fill="hold"/>
                                        <p:tgtEl>
                                          <p:spTgt spid="97"/>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97"/>
                                        </p:tgtEl>
                                        <p:attrNameLst>
                                          <p:attrName>ppt_y</p:attrName>
                                        </p:attrNameLst>
                                      </p:cBhvr>
                                      <p:tavLst>
                                        <p:tav tm="0">
                                          <p:val>
                                            <p:strVal val="#ppt_y"/>
                                          </p:val>
                                        </p:tav>
                                        <p:tav tm="100000">
                                          <p:val>
                                            <p:strVal val="#ppt_y"/>
                                          </p:val>
                                        </p:tav>
                                      </p:tavLst>
                                    </p:anim>
                                    <p:anim calcmode="lin" valueType="num">
                                      <p:cBhvr>
                                        <p:cTn id="26" dur="500" fill="hold"/>
                                        <p:tgtEl>
                                          <p:spTgt spid="97"/>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97"/>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9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3"/>
                                        </p:tgtEl>
                                        <p:attrNameLst>
                                          <p:attrName>style.visibility</p:attrName>
                                        </p:attrNameLst>
                                      </p:cBhvr>
                                      <p:to>
                                        <p:strVal val="visible"/>
                                      </p:to>
                                    </p:set>
                                    <p:anim calcmode="lin" valueType="num">
                                      <p:cBhvr additive="base">
                                        <p:cTn id="33" dur="500" fill="hold"/>
                                        <p:tgtEl>
                                          <p:spTgt spid="73"/>
                                        </p:tgtEl>
                                        <p:attrNameLst>
                                          <p:attrName>ppt_x</p:attrName>
                                        </p:attrNameLst>
                                      </p:cBhvr>
                                      <p:tavLst>
                                        <p:tav tm="0">
                                          <p:val>
                                            <p:strVal val="#ppt_x"/>
                                          </p:val>
                                        </p:tav>
                                        <p:tav tm="100000">
                                          <p:val>
                                            <p:strVal val="#ppt_x"/>
                                          </p:val>
                                        </p:tav>
                                      </p:tavLst>
                                    </p:anim>
                                    <p:anim calcmode="lin" valueType="num">
                                      <p:cBhvr additive="base">
                                        <p:cTn id="34" dur="500" fill="hold"/>
                                        <p:tgtEl>
                                          <p:spTgt spid="7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anim calcmode="lin" valueType="num">
                                      <p:cBhvr additive="base">
                                        <p:cTn id="37" dur="500" fill="hold"/>
                                        <p:tgtEl>
                                          <p:spTgt spid="79"/>
                                        </p:tgtEl>
                                        <p:attrNameLst>
                                          <p:attrName>ppt_x</p:attrName>
                                        </p:attrNameLst>
                                      </p:cBhvr>
                                      <p:tavLst>
                                        <p:tav tm="0">
                                          <p:val>
                                            <p:strVal val="#ppt_x"/>
                                          </p:val>
                                        </p:tav>
                                        <p:tav tm="100000">
                                          <p:val>
                                            <p:strVal val="#ppt_x"/>
                                          </p:val>
                                        </p:tav>
                                      </p:tavLst>
                                    </p:anim>
                                    <p:anim calcmode="lin" valueType="num">
                                      <p:cBhvr additive="base">
                                        <p:cTn id="38" dur="500" fill="hold"/>
                                        <p:tgtEl>
                                          <p:spTgt spid="7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anim calcmode="lin" valueType="num">
                                      <p:cBhvr additive="base">
                                        <p:cTn id="41" dur="500" fill="hold"/>
                                        <p:tgtEl>
                                          <p:spTgt spid="85"/>
                                        </p:tgtEl>
                                        <p:attrNameLst>
                                          <p:attrName>ppt_x</p:attrName>
                                        </p:attrNameLst>
                                      </p:cBhvr>
                                      <p:tavLst>
                                        <p:tav tm="0">
                                          <p:val>
                                            <p:strVal val="#ppt_x"/>
                                          </p:val>
                                        </p:tav>
                                        <p:tav tm="100000">
                                          <p:val>
                                            <p:strVal val="#ppt_x"/>
                                          </p:val>
                                        </p:tav>
                                      </p:tavLst>
                                    </p:anim>
                                    <p:anim calcmode="lin" valueType="num">
                                      <p:cBhvr additive="base">
                                        <p:cTn id="42" dur="500" fill="hold"/>
                                        <p:tgtEl>
                                          <p:spTgt spid="8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 calcmode="lin" valueType="num">
                                      <p:cBhvr additive="base">
                                        <p:cTn id="45" dur="500" fill="hold"/>
                                        <p:tgtEl>
                                          <p:spTgt spid="67"/>
                                        </p:tgtEl>
                                        <p:attrNameLst>
                                          <p:attrName>ppt_x</p:attrName>
                                        </p:attrNameLst>
                                      </p:cBhvr>
                                      <p:tavLst>
                                        <p:tav tm="0">
                                          <p:val>
                                            <p:strVal val="#ppt_x"/>
                                          </p:val>
                                        </p:tav>
                                        <p:tav tm="100000">
                                          <p:val>
                                            <p:strVal val="#ppt_x"/>
                                          </p:val>
                                        </p:tav>
                                      </p:tavLst>
                                    </p:anim>
                                    <p:anim calcmode="lin" valueType="num">
                                      <p:cBhvr additive="base">
                                        <p:cTn id="4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2178992" y="2006918"/>
            <a:ext cx="1128713" cy="1128712"/>
            <a:chOff x="2558424" y="1401428"/>
            <a:chExt cx="1318727" cy="1318727"/>
          </a:xfrm>
        </p:grpSpPr>
        <p:sp>
          <p:nvSpPr>
            <p:cNvPr id="7" name="椭圆 6"/>
            <p:cNvSpPr/>
            <p:nvPr/>
          </p:nvSpPr>
          <p:spPr>
            <a:xfrm>
              <a:off x="2558424" y="1401428"/>
              <a:ext cx="1318727" cy="1318727"/>
            </a:xfrm>
            <a:prstGeom prst="ellipse">
              <a:avLst/>
            </a:prstGeom>
            <a:noFill/>
            <a:ln>
              <a:solidFill>
                <a:srgbClr val="306A9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rgbClr val="306A9B"/>
                </a:solidFill>
                <a:ea typeface="微软雅黑" panose="020B0503020204020204" pitchFamily="34" charset="-122"/>
              </a:endParaRPr>
            </a:p>
          </p:txBody>
        </p:sp>
        <p:sp>
          <p:nvSpPr>
            <p:cNvPr id="8"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rgbClr val="306A9B"/>
            </a:solidFill>
            <a:ln>
              <a:noFill/>
            </a:ln>
          </p:spPr>
          <p:txBody>
            <a:bodyPr/>
            <a:lstStyle/>
            <a:p>
              <a:pPr eaLnBrk="1" fontAlgn="auto" hangingPunct="1">
                <a:spcBef>
                  <a:spcPts val="0"/>
                </a:spcBef>
                <a:spcAft>
                  <a:spcPts val="0"/>
                </a:spcAft>
                <a:defRPr/>
              </a:pPr>
              <a:endParaRPr lang="zh-CN" altLang="en-US" sz="1350" dirty="0">
                <a:solidFill>
                  <a:srgbClr val="306A9B"/>
                </a:solidFill>
                <a:latin typeface="+mn-lt"/>
                <a:ea typeface="微软雅黑" panose="020B0503020204020204" pitchFamily="34" charset="-122"/>
              </a:endParaRPr>
            </a:p>
          </p:txBody>
        </p:sp>
      </p:grpSp>
      <p:grpSp>
        <p:nvGrpSpPr>
          <p:cNvPr id="9" name="组合 8"/>
          <p:cNvGrpSpPr/>
          <p:nvPr/>
        </p:nvGrpSpPr>
        <p:grpSpPr bwMode="auto">
          <a:xfrm>
            <a:off x="3456305" y="2053590"/>
            <a:ext cx="3863975" cy="935158"/>
            <a:chOff x="4172501" y="2264210"/>
            <a:chExt cx="2994190" cy="934870"/>
          </a:xfrm>
        </p:grpSpPr>
        <p:sp>
          <p:nvSpPr>
            <p:cNvPr id="10" name="文本框 37"/>
            <p:cNvSpPr txBox="1">
              <a:spLocks noChangeArrowheads="1"/>
            </p:cNvSpPr>
            <p:nvPr/>
          </p:nvSpPr>
          <p:spPr bwMode="auto">
            <a:xfrm>
              <a:off x="4172501" y="2492543"/>
              <a:ext cx="2994190" cy="7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4000" dirty="0">
                  <a:solidFill>
                    <a:srgbClr val="306A9B"/>
                  </a:solidFill>
                  <a:ea typeface="微软雅黑" panose="020B0503020204020204" pitchFamily="34" charset="-122"/>
                </a:rPr>
                <a:t>平台可行性</a:t>
              </a:r>
              <a:r>
                <a:rPr lang="zh-CN" altLang="en-US" sz="4000" dirty="0">
                  <a:solidFill>
                    <a:srgbClr val="306A9B"/>
                  </a:solidFill>
                  <a:ea typeface="微软雅黑" panose="020B0503020204020204" pitchFamily="34" charset="-122"/>
                </a:rPr>
                <a:t>分析</a:t>
              </a:r>
              <a:endParaRPr lang="zh-CN" altLang="en-US" sz="4000" dirty="0">
                <a:solidFill>
                  <a:srgbClr val="306A9B"/>
                </a:solidFill>
                <a:ea typeface="微软雅黑" panose="020B0503020204020204" pitchFamily="34" charset="-122"/>
              </a:endParaRPr>
            </a:p>
          </p:txBody>
        </p:sp>
        <p:sp>
          <p:nvSpPr>
            <p:cNvPr id="11" name="文本框 38"/>
            <p:cNvSpPr txBox="1">
              <a:spLocks noChangeArrowheads="1"/>
            </p:cNvSpPr>
            <p:nvPr/>
          </p:nvSpPr>
          <p:spPr bwMode="auto">
            <a:xfrm>
              <a:off x="4470298" y="2264210"/>
              <a:ext cx="1286840" cy="30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dirty="0">
                  <a:solidFill>
                    <a:srgbClr val="306A9B"/>
                  </a:solidFill>
                  <a:latin typeface="微软雅黑" panose="020B0503020204020204" pitchFamily="34" charset="-122"/>
                  <a:ea typeface="微软雅黑" panose="020B0503020204020204" pitchFamily="34" charset="-122"/>
                </a:rPr>
                <a:t>PART ONE</a:t>
              </a:r>
              <a:endParaRPr lang="zh-CN" altLang="en-US" sz="1400" dirty="0">
                <a:solidFill>
                  <a:srgbClr val="306A9B"/>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par>
                                <p:cTn id="10" presetID="6" presetClass="emph" presetSubtype="0" decel="100000" fill="hold" nodeType="withEffect">
                                  <p:stCondLst>
                                    <p:cond delay="200"/>
                                  </p:stCondLst>
                                  <p:childTnLst>
                                    <p:animScale>
                                      <p:cBhvr>
                                        <p:cTn id="11" dur="250" fill="hold"/>
                                        <p:tgtEl>
                                          <p:spTgt spid="6"/>
                                        </p:tgtEl>
                                      </p:cBhvr>
                                      <p:by x="110000" y="110000"/>
                                    </p:animScale>
                                  </p:childTnLst>
                                </p:cTn>
                              </p:par>
                              <p:par>
                                <p:cTn id="12" presetID="6" presetClass="emph" presetSubtype="0" decel="100000" fill="hold" nodeType="withEffect">
                                  <p:stCondLst>
                                    <p:cond delay="400"/>
                                  </p:stCondLst>
                                  <p:childTnLst>
                                    <p:animScale>
                                      <p:cBhvr>
                                        <p:cTn id="13" dur="250" fill="hold"/>
                                        <p:tgtEl>
                                          <p:spTgt spid="6"/>
                                        </p:tgtEl>
                                      </p:cBhvr>
                                      <p:by x="91000" y="91000"/>
                                    </p:animScale>
                                  </p:childTnLst>
                                </p:cTn>
                              </p:par>
                            </p:childTnLst>
                          </p:cTn>
                        </p:par>
                        <p:par>
                          <p:cTn id="14" fill="hold">
                            <p:stCondLst>
                              <p:cond delay="500"/>
                            </p:stCondLst>
                            <p:childTnLst>
                              <p:par>
                                <p:cTn id="15" presetID="2" presetClass="entr" presetSubtype="2" decel="10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4"/>
          <p:cNvPicPr>
            <a:picLocks noChangeAspect="1"/>
          </p:cNvPicPr>
          <p:nvPr/>
        </p:nvPicPr>
        <p:blipFill>
          <a:blip r:embed="rId1" cstate="print">
            <a:duotone>
              <a:prstClr val="black"/>
              <a:srgbClr val="306A9B">
                <a:tint val="45000"/>
                <a:satMod val="400000"/>
              </a:srgbClr>
            </a:duotone>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04178" y="35242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rgbClr val="306A9B"/>
                </a:solidFill>
                <a:latin typeface="微软雅黑" panose="020B0503020204020204" pitchFamily="34" charset="-122"/>
                <a:ea typeface="微软雅黑" panose="020B0503020204020204" pitchFamily="34" charset="-122"/>
              </a:rPr>
              <a:t>平台可行性</a:t>
            </a:r>
            <a:r>
              <a:rPr lang="zh-CN" altLang="en-US" sz="1600" dirty="0">
                <a:solidFill>
                  <a:srgbClr val="306A9B"/>
                </a:solidFill>
                <a:latin typeface="微软雅黑" panose="020B0503020204020204" pitchFamily="34" charset="-122"/>
                <a:ea typeface="微软雅黑" panose="020B0503020204020204" pitchFamily="34" charset="-122"/>
              </a:rPr>
              <a:t>分析</a:t>
            </a:r>
            <a:endParaRPr lang="zh-CN" altLang="en-US" sz="1600" dirty="0">
              <a:solidFill>
                <a:srgbClr val="306A9B"/>
              </a:solidFill>
              <a:latin typeface="微软雅黑" panose="020B0503020204020204" pitchFamily="34" charset="-122"/>
              <a:ea typeface="微软雅黑" panose="020B0503020204020204" pitchFamily="34" charset="-122"/>
            </a:endParaRPr>
          </a:p>
        </p:txBody>
      </p:sp>
      <p:grpSp>
        <p:nvGrpSpPr>
          <p:cNvPr id="4" name="Group 10"/>
          <p:cNvGrpSpPr/>
          <p:nvPr/>
        </p:nvGrpSpPr>
        <p:grpSpPr bwMode="auto">
          <a:xfrm>
            <a:off x="3283259" y="795628"/>
            <a:ext cx="1080419" cy="1796709"/>
            <a:chOff x="0" y="0"/>
            <a:chExt cx="1081794" cy="1800000"/>
          </a:xfrm>
          <a:solidFill>
            <a:srgbClr val="306A9B"/>
          </a:solidFill>
        </p:grpSpPr>
        <p:sp>
          <p:nvSpPr>
            <p:cNvPr id="5" name="矩形 38"/>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8" name="矩形 39"/>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9" name="矩形 40"/>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10" name="Group 14"/>
          <p:cNvGrpSpPr/>
          <p:nvPr/>
        </p:nvGrpSpPr>
        <p:grpSpPr bwMode="auto">
          <a:xfrm flipH="1">
            <a:off x="4914690" y="795628"/>
            <a:ext cx="1080419" cy="1796709"/>
            <a:chOff x="0" y="0"/>
            <a:chExt cx="1081794" cy="1800000"/>
          </a:xfrm>
          <a:solidFill>
            <a:srgbClr val="306A9B"/>
          </a:solidFill>
        </p:grpSpPr>
        <p:sp>
          <p:nvSpPr>
            <p:cNvPr id="11" name="矩形 43"/>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2" name="矩形 44"/>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13" name="矩形 45"/>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14" name="Group 18"/>
          <p:cNvGrpSpPr/>
          <p:nvPr/>
        </p:nvGrpSpPr>
        <p:grpSpPr bwMode="auto">
          <a:xfrm>
            <a:off x="807721" y="1009650"/>
            <a:ext cx="2355850" cy="2326641"/>
            <a:chOff x="-2545" y="-94115"/>
            <a:chExt cx="2361131" cy="2128634"/>
          </a:xfrm>
        </p:grpSpPr>
        <p:sp>
          <p:nvSpPr>
            <p:cNvPr id="17" name="矩形 56"/>
            <p:cNvSpPr>
              <a:spLocks noChangeArrowheads="1"/>
            </p:cNvSpPr>
            <p:nvPr/>
          </p:nvSpPr>
          <p:spPr bwMode="auto">
            <a:xfrm>
              <a:off x="1973550" y="-94115"/>
              <a:ext cx="333486" cy="329404"/>
            </a:xfrm>
            <a:prstGeom prst="rect">
              <a:avLst/>
            </a:prstGeom>
            <a:solidFill>
              <a:srgbClr val="306A9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en-US" altLang="zh-CN" sz="1725">
                  <a:solidFill>
                    <a:schemeClr val="bg1"/>
                  </a:solidFill>
                  <a:latin typeface="+mn-ea"/>
                  <a:cs typeface="+mn-ea"/>
                  <a:sym typeface="微软雅黑" panose="020B0503020204020204" pitchFamily="34" charset="-122"/>
                </a:rPr>
                <a:t>1</a:t>
              </a:r>
              <a:endParaRPr lang="en-US" altLang="zh-CN" sz="1725">
                <a:solidFill>
                  <a:schemeClr val="bg1"/>
                </a:solidFill>
                <a:latin typeface="+mn-ea"/>
                <a:cs typeface="+mn-ea"/>
                <a:sym typeface="微软雅黑" panose="020B0503020204020204" pitchFamily="34" charset="-122"/>
              </a:endParaRPr>
            </a:p>
          </p:txBody>
        </p:sp>
        <p:sp>
          <p:nvSpPr>
            <p:cNvPr id="16" name="矩形 59"/>
            <p:cNvSpPr>
              <a:spLocks noChangeArrowheads="1"/>
            </p:cNvSpPr>
            <p:nvPr/>
          </p:nvSpPr>
          <p:spPr bwMode="auto">
            <a:xfrm>
              <a:off x="-2545" y="220765"/>
              <a:ext cx="2361131" cy="181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pPr algn="l" fontAlgn="auto">
                <a:lnSpc>
                  <a:spcPct val="130000"/>
                </a:lnSpc>
                <a:buClrTx/>
                <a:buSzTx/>
                <a:buFontTx/>
              </a:pPr>
              <a:r>
                <a:rPr lang="en-US" sz="900">
                  <a:sym typeface="+mn-ea"/>
                </a:rPr>
                <a:t>           本吾爱理财平台是以Java为开发技术，它具有简单方便、面向对象、稳定等特点；使用流行框架Spring Boot能够快速搭建项目，使项目能够独立运行，无需外部依赖Servlet容器，极大的提高了开发效率；前端页面使用Element Ui框架搭配Vue框架，Vue是一个渐进式开发框架，非常适合用于构建用户界面；Oracle数据库的使用为开发者提供了基于角色分工的安全保密管理因此，本网站具有技术可行性。</a:t>
              </a:r>
              <a:endParaRPr lang="en-US" sz="900">
                <a:sym typeface="+mn-ea"/>
              </a:endParaRPr>
            </a:p>
          </p:txBody>
        </p:sp>
      </p:grpSp>
      <p:grpSp>
        <p:nvGrpSpPr>
          <p:cNvPr id="19" name="Group 23"/>
          <p:cNvGrpSpPr/>
          <p:nvPr/>
        </p:nvGrpSpPr>
        <p:grpSpPr bwMode="auto">
          <a:xfrm flipV="1">
            <a:off x="3283246" y="2256586"/>
            <a:ext cx="1080419" cy="1796709"/>
            <a:chOff x="0" y="0"/>
            <a:chExt cx="1081794" cy="1800000"/>
          </a:xfrm>
          <a:solidFill>
            <a:srgbClr val="306A9B"/>
          </a:solidFill>
        </p:grpSpPr>
        <p:sp>
          <p:nvSpPr>
            <p:cNvPr id="20" name="矩形 61"/>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1" name="矩形 62"/>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2" name="矩形 63"/>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3" name="Group 27"/>
          <p:cNvGrpSpPr/>
          <p:nvPr/>
        </p:nvGrpSpPr>
        <p:grpSpPr bwMode="auto">
          <a:xfrm flipH="1" flipV="1">
            <a:off x="4916582" y="2256586"/>
            <a:ext cx="1080419" cy="1796709"/>
            <a:chOff x="0" y="0"/>
            <a:chExt cx="1081794" cy="1800000"/>
          </a:xfrm>
          <a:solidFill>
            <a:srgbClr val="306A9B"/>
          </a:solidFill>
        </p:grpSpPr>
        <p:sp>
          <p:nvSpPr>
            <p:cNvPr id="24" name="矩形 65"/>
            <p:cNvSpPr>
              <a:spLocks noChangeArrowheads="1"/>
            </p:cNvSpPr>
            <p:nvPr/>
          </p:nvSpPr>
          <p:spPr bwMode="auto">
            <a:xfrm rot="2700000">
              <a:off x="-259117" y="891000"/>
              <a:ext cx="180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5" name="矩形 66"/>
            <p:cNvSpPr>
              <a:spLocks noChangeArrowheads="1"/>
            </p:cNvSpPr>
            <p:nvPr/>
          </p:nvSpPr>
          <p:spPr bwMode="auto">
            <a:xfrm>
              <a:off x="1794" y="25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26" name="矩形 67"/>
            <p:cNvSpPr>
              <a:spLocks noChangeArrowheads="1"/>
            </p:cNvSpPr>
            <p:nvPr/>
          </p:nvSpPr>
          <p:spPr bwMode="auto">
            <a:xfrm rot="5400000">
              <a:off x="-531000" y="797240"/>
              <a:ext cx="1080000" cy="1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grpSp>
      <p:grpSp>
        <p:nvGrpSpPr>
          <p:cNvPr id="27" name="Group 31"/>
          <p:cNvGrpSpPr/>
          <p:nvPr/>
        </p:nvGrpSpPr>
        <p:grpSpPr bwMode="auto">
          <a:xfrm>
            <a:off x="3717615" y="1517837"/>
            <a:ext cx="1796475" cy="1796709"/>
            <a:chOff x="0" y="0"/>
            <a:chExt cx="1800000" cy="1800000"/>
          </a:xfrm>
          <a:solidFill>
            <a:srgbClr val="3CBDDA"/>
          </a:solidFill>
        </p:grpSpPr>
        <p:sp>
          <p:nvSpPr>
            <p:cNvPr id="28" name="椭圆 69"/>
            <p:cNvSpPr>
              <a:spLocks noChangeArrowheads="1"/>
            </p:cNvSpPr>
            <p:nvPr/>
          </p:nvSpPr>
          <p:spPr bwMode="auto">
            <a:xfrm>
              <a:off x="0" y="0"/>
              <a:ext cx="1800000" cy="1800000"/>
            </a:xfrm>
            <a:prstGeom prst="ellipse">
              <a:avLst/>
            </a:prstGeom>
            <a:solidFill>
              <a:srgbClr val="306A9B"/>
            </a:solidFill>
            <a:ln w="9525">
              <a:noFill/>
              <a:round/>
            </a:ln>
          </p:spPr>
          <p:txBody>
            <a:bodyPr anchor="ctr"/>
            <a:lstStyle/>
            <a:p>
              <a:pPr algn="ctr">
                <a:defRPr/>
              </a:pPr>
              <a:endParaRPr lang="zh-CN" altLang="zh-CN" sz="1725">
                <a:latin typeface="+mn-ea"/>
                <a:cs typeface="+mn-ea"/>
                <a:sym typeface="微软雅黑" panose="020B0503020204020204" pitchFamily="34" charset="-122"/>
              </a:endParaRPr>
            </a:p>
          </p:txBody>
        </p:sp>
        <p:sp>
          <p:nvSpPr>
            <p:cNvPr id="29" name="文本框 70"/>
            <p:cNvSpPr>
              <a:spLocks noChangeArrowheads="1"/>
            </p:cNvSpPr>
            <p:nvPr/>
          </p:nvSpPr>
          <p:spPr bwMode="auto">
            <a:xfrm>
              <a:off x="388268" y="583811"/>
              <a:ext cx="1023465" cy="7385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2100" dirty="0">
                  <a:solidFill>
                    <a:schemeClr val="bg1"/>
                  </a:solidFill>
                  <a:latin typeface="+mn-ea"/>
                  <a:cs typeface="+mn-ea"/>
                  <a:sym typeface="微软雅黑" panose="020B0503020204020204" pitchFamily="34" charset="-122"/>
                </a:rPr>
                <a:t>可行性</a:t>
              </a:r>
              <a:endParaRPr lang="zh-CN" altLang="en-US" sz="2100" dirty="0">
                <a:solidFill>
                  <a:schemeClr val="bg1"/>
                </a:solidFill>
                <a:latin typeface="+mn-ea"/>
                <a:cs typeface="+mn-ea"/>
                <a:sym typeface="微软雅黑" panose="020B0503020204020204" pitchFamily="34" charset="-122"/>
              </a:endParaRPr>
            </a:p>
            <a:p>
              <a:pPr algn="ctr">
                <a:defRPr/>
              </a:pPr>
              <a:r>
                <a:rPr lang="zh-CN" altLang="en-US" sz="2100" dirty="0">
                  <a:solidFill>
                    <a:schemeClr val="bg1"/>
                  </a:solidFill>
                  <a:latin typeface="+mn-ea"/>
                  <a:cs typeface="+mn-ea"/>
                  <a:sym typeface="微软雅黑" panose="020B0503020204020204" pitchFamily="34" charset="-122"/>
                </a:rPr>
                <a:t>分析</a:t>
              </a:r>
              <a:endParaRPr lang="zh-CN" altLang="en-US" sz="2100" dirty="0">
                <a:solidFill>
                  <a:schemeClr val="bg1"/>
                </a:solidFill>
                <a:latin typeface="+mn-ea"/>
                <a:cs typeface="+mn-ea"/>
                <a:sym typeface="微软雅黑" panose="020B0503020204020204" pitchFamily="34" charset="-122"/>
              </a:endParaRPr>
            </a:p>
          </p:txBody>
        </p:sp>
      </p:grpSp>
      <p:grpSp>
        <p:nvGrpSpPr>
          <p:cNvPr id="30" name="Group 34"/>
          <p:cNvGrpSpPr/>
          <p:nvPr/>
        </p:nvGrpSpPr>
        <p:grpSpPr bwMode="auto">
          <a:xfrm>
            <a:off x="812405" y="3271759"/>
            <a:ext cx="2355940" cy="1355988"/>
            <a:chOff x="-75096" y="-208103"/>
            <a:chExt cx="2361131" cy="1358979"/>
          </a:xfrm>
        </p:grpSpPr>
        <p:grpSp>
          <p:nvGrpSpPr>
            <p:cNvPr id="31" name="Group 35"/>
            <p:cNvGrpSpPr/>
            <p:nvPr/>
          </p:nvGrpSpPr>
          <p:grpSpPr bwMode="auto">
            <a:xfrm>
              <a:off x="1888585" y="-208103"/>
              <a:ext cx="360315" cy="360363"/>
              <a:chOff x="-11328" y="-208103"/>
              <a:chExt cx="360315" cy="360363"/>
            </a:xfrm>
          </p:grpSpPr>
          <p:sp>
            <p:nvSpPr>
              <p:cNvPr id="33" name="矩形 75"/>
              <p:cNvSpPr>
                <a:spLocks noChangeArrowheads="1"/>
              </p:cNvSpPr>
              <p:nvPr/>
            </p:nvSpPr>
            <p:spPr bwMode="auto">
              <a:xfrm>
                <a:off x="-11328" y="-208103"/>
                <a:ext cx="360315" cy="360363"/>
              </a:xfrm>
              <a:prstGeom prst="rect">
                <a:avLst/>
              </a:prstGeom>
              <a:solidFill>
                <a:srgbClr val="306A9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4" name="文本框 76"/>
              <p:cNvSpPr>
                <a:spLocks noChangeArrowheads="1"/>
              </p:cNvSpPr>
              <p:nvPr/>
            </p:nvSpPr>
            <p:spPr bwMode="auto">
              <a:xfrm>
                <a:off x="36536" y="-196648"/>
                <a:ext cx="285107" cy="337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2</a:t>
                </a:r>
                <a:endParaRPr lang="en-US" altLang="zh-CN" sz="1595" dirty="0">
                  <a:solidFill>
                    <a:schemeClr val="bg1"/>
                  </a:solidFill>
                  <a:latin typeface="+mn-ea"/>
                  <a:cs typeface="+mn-ea"/>
                  <a:sym typeface="微软雅黑" panose="020B0503020204020204" pitchFamily="34" charset="-122"/>
                </a:endParaRPr>
              </a:p>
            </p:txBody>
          </p:sp>
        </p:grpSp>
        <p:sp>
          <p:nvSpPr>
            <p:cNvPr id="32" name="矩形 74"/>
            <p:cNvSpPr>
              <a:spLocks noChangeArrowheads="1"/>
            </p:cNvSpPr>
            <p:nvPr/>
          </p:nvSpPr>
          <p:spPr bwMode="auto">
            <a:xfrm>
              <a:off x="-75096" y="160000"/>
              <a:ext cx="2361131" cy="99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sz="900"/>
                <a:t>             </a:t>
              </a:r>
              <a:r>
                <a:rPr sz="900"/>
                <a:t>本平台采用菜单式，实现用户与数据库交互，界面简洁友好，方便操作，用户只需了解购买流程和业务调查就可以轻松上手，不需要掌握数据库等相关知识。因此，操作上完全可行。</a:t>
              </a:r>
              <a:endParaRPr sz="900"/>
            </a:p>
          </p:txBody>
        </p:sp>
      </p:grpSp>
      <p:grpSp>
        <p:nvGrpSpPr>
          <p:cNvPr id="35" name="Group 39"/>
          <p:cNvGrpSpPr/>
          <p:nvPr/>
        </p:nvGrpSpPr>
        <p:grpSpPr bwMode="auto">
          <a:xfrm>
            <a:off x="6148908" y="1434227"/>
            <a:ext cx="2355940" cy="1901840"/>
            <a:chOff x="0" y="0"/>
            <a:chExt cx="2361131" cy="1904065"/>
          </a:xfrm>
        </p:grpSpPr>
        <p:grpSp>
          <p:nvGrpSpPr>
            <p:cNvPr id="36" name="Group 40"/>
            <p:cNvGrpSpPr/>
            <p:nvPr/>
          </p:nvGrpSpPr>
          <p:grpSpPr bwMode="auto">
            <a:xfrm>
              <a:off x="100220" y="0"/>
              <a:ext cx="359122" cy="359989"/>
              <a:chOff x="532" y="0"/>
              <a:chExt cx="359122" cy="359989"/>
            </a:xfrm>
          </p:grpSpPr>
          <p:sp>
            <p:nvSpPr>
              <p:cNvPr id="38" name="矩形 80"/>
              <p:cNvSpPr>
                <a:spLocks noChangeArrowheads="1"/>
              </p:cNvSpPr>
              <p:nvPr/>
            </p:nvSpPr>
            <p:spPr bwMode="auto">
              <a:xfrm>
                <a:off x="532" y="0"/>
                <a:ext cx="359122" cy="359989"/>
              </a:xfrm>
              <a:prstGeom prst="rect">
                <a:avLst/>
              </a:prstGeom>
              <a:solidFill>
                <a:srgbClr val="306A9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CN" altLang="zh-CN" sz="1725">
                  <a:latin typeface="+mn-ea"/>
                  <a:cs typeface="+mn-ea"/>
                  <a:sym typeface="微软雅黑" panose="020B0503020204020204" pitchFamily="34" charset="-122"/>
                </a:endParaRPr>
              </a:p>
            </p:txBody>
          </p:sp>
          <p:sp>
            <p:nvSpPr>
              <p:cNvPr id="39" name="文本框 81"/>
              <p:cNvSpPr>
                <a:spLocks noChangeArrowheads="1"/>
              </p:cNvSpPr>
              <p:nvPr/>
            </p:nvSpPr>
            <p:spPr bwMode="auto">
              <a:xfrm>
                <a:off x="37539" y="0"/>
                <a:ext cx="285107" cy="33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defRPr/>
                </a:pPr>
                <a:r>
                  <a:rPr lang="en-US" altLang="zh-CN" sz="1595" dirty="0">
                    <a:solidFill>
                      <a:schemeClr val="bg1"/>
                    </a:solidFill>
                    <a:latin typeface="+mn-ea"/>
                    <a:cs typeface="+mn-ea"/>
                    <a:sym typeface="微软雅黑" panose="020B0503020204020204" pitchFamily="34" charset="-122"/>
                  </a:rPr>
                  <a:t>3</a:t>
                </a:r>
                <a:endParaRPr lang="en-US" altLang="zh-CN" sz="1595" dirty="0">
                  <a:solidFill>
                    <a:schemeClr val="bg1"/>
                  </a:solidFill>
                  <a:latin typeface="+mn-ea"/>
                  <a:cs typeface="+mn-ea"/>
                  <a:sym typeface="微软雅黑" panose="020B0503020204020204" pitchFamily="34" charset="-122"/>
                </a:endParaRPr>
              </a:p>
            </p:txBody>
          </p:sp>
        </p:grpSp>
        <p:sp>
          <p:nvSpPr>
            <p:cNvPr id="37" name="矩形 79"/>
            <p:cNvSpPr>
              <a:spLocks noChangeArrowheads="1"/>
            </p:cNvSpPr>
            <p:nvPr/>
          </p:nvSpPr>
          <p:spPr bwMode="auto">
            <a:xfrm>
              <a:off x="0" y="375103"/>
              <a:ext cx="2361131" cy="15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en-US" sz="900"/>
                <a:t>       </a:t>
              </a:r>
              <a:r>
                <a:rPr sz="900"/>
                <a:t>要开发一个项目那必然要考虑它的经济可行性问题，首先要预估项目的开发成本及效益。本吾爱理财平台是使用Java开发语言，网站的规模适中，开发周期短，因此，在项目的开发阶段不会投入太多资金。网站投入使用后需要不断的资金维护网站的稳定运营，但网站在使用期也会有资金收益回拢。因此，本“吾爱理财平台”具备经济可行性。</a:t>
              </a:r>
              <a:endParaRPr sz="900"/>
            </a:p>
          </p:txBody>
        </p:sp>
      </p:grpSp>
      <p:sp>
        <p:nvSpPr>
          <p:cNvPr id="2" name="文本框 1"/>
          <p:cNvSpPr txBox="1"/>
          <p:nvPr/>
        </p:nvSpPr>
        <p:spPr>
          <a:xfrm>
            <a:off x="1431290" y="1070610"/>
            <a:ext cx="1118235" cy="299085"/>
          </a:xfrm>
          <a:prstGeom prst="rect">
            <a:avLst/>
          </a:prstGeom>
          <a:noFill/>
        </p:spPr>
        <p:txBody>
          <a:bodyPr wrap="square" rtlCol="0">
            <a:spAutoFit/>
          </a:bodyPr>
          <a:p>
            <a:r>
              <a:rPr lang="zh-CN" altLang="en-US"/>
              <a:t>技术可行性</a:t>
            </a:r>
            <a:endParaRPr lang="zh-CN" altLang="en-US"/>
          </a:p>
        </p:txBody>
      </p:sp>
      <p:sp>
        <p:nvSpPr>
          <p:cNvPr id="3" name="文本框 2"/>
          <p:cNvSpPr txBox="1"/>
          <p:nvPr/>
        </p:nvSpPr>
        <p:spPr>
          <a:xfrm>
            <a:off x="6767830" y="1472565"/>
            <a:ext cx="1452245" cy="299085"/>
          </a:xfrm>
          <a:prstGeom prst="rect">
            <a:avLst/>
          </a:prstGeom>
          <a:noFill/>
        </p:spPr>
        <p:txBody>
          <a:bodyPr wrap="square" rtlCol="0">
            <a:spAutoFit/>
          </a:bodyPr>
          <a:p>
            <a:r>
              <a:rPr lang="zh-CN" altLang="en-US"/>
              <a:t>经济可行性</a:t>
            </a:r>
            <a:endParaRPr lang="zh-CN" altLang="en-US"/>
          </a:p>
        </p:txBody>
      </p:sp>
      <p:sp>
        <p:nvSpPr>
          <p:cNvPr id="45" name="文本框 44"/>
          <p:cNvSpPr txBox="1"/>
          <p:nvPr/>
        </p:nvSpPr>
        <p:spPr>
          <a:xfrm>
            <a:off x="1298575" y="3302000"/>
            <a:ext cx="1377315" cy="299085"/>
          </a:xfrm>
          <a:prstGeom prst="rect">
            <a:avLst/>
          </a:prstGeom>
          <a:noFill/>
        </p:spPr>
        <p:txBody>
          <a:bodyPr wrap="square" rtlCol="0">
            <a:spAutoFit/>
          </a:bodyPr>
          <a:p>
            <a:r>
              <a:rPr lang="en-US" altLang="zh-CN"/>
              <a:t>   </a:t>
            </a:r>
            <a:r>
              <a:rPr lang="zh-CN" altLang="en-US"/>
              <a:t>操作可行性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750"/>
                                        <p:tgtEl>
                                          <p:spTgt spid="27"/>
                                        </p:tgtEl>
                                      </p:cBhvr>
                                    </p:animEffect>
                                  </p:childTnLst>
                                </p:cTn>
                              </p:par>
                            </p:childTnLst>
                          </p:cTn>
                        </p:par>
                        <p:par>
                          <p:cTn id="8" fill="hold">
                            <p:stCondLst>
                              <p:cond delay="1000"/>
                            </p:stCondLst>
                            <p:childTnLst>
                              <p:par>
                                <p:cTn id="9" presetID="23" presetClass="entr" presetSubtype="52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ppt_x</p:attrName>
                                        </p:attrNameLst>
                                      </p:cBhvr>
                                      <p:tavLst>
                                        <p:tav tm="0">
                                          <p:val>
                                            <p:fltVal val="0.5"/>
                                          </p:val>
                                        </p:tav>
                                        <p:tav tm="100000">
                                          <p:val>
                                            <p:strVal val="#ppt_x"/>
                                          </p:val>
                                        </p:tav>
                                      </p:tavLst>
                                    </p:anim>
                                    <p:anim calcmode="lin" valueType="num">
                                      <p:cBhvr>
                                        <p:cTn id="14" dur="500" fill="hold"/>
                                        <p:tgtEl>
                                          <p:spTgt spid="4"/>
                                        </p:tgtEl>
                                        <p:attrNameLst>
                                          <p:attrName>ppt_y</p:attrName>
                                        </p:attrNameLst>
                                      </p:cBhvr>
                                      <p:tavLst>
                                        <p:tav tm="0">
                                          <p:val>
                                            <p:fltVal val="0.5"/>
                                          </p:val>
                                        </p:tav>
                                        <p:tav tm="100000">
                                          <p:val>
                                            <p:strVal val="#ppt_y"/>
                                          </p:val>
                                        </p:tav>
                                      </p:tavLst>
                                    </p:anim>
                                  </p:childTnLst>
                                </p:cTn>
                              </p:par>
                            </p:childTnLst>
                          </p:cTn>
                        </p:par>
                        <p:par>
                          <p:cTn id="15" fill="hold">
                            <p:stCondLst>
                              <p:cond delay="1500"/>
                            </p:stCondLst>
                            <p:childTnLst>
                              <p:par>
                                <p:cTn id="16" presetID="23" presetClass="entr" presetSubtype="52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 calcmode="lin" valueType="num">
                                      <p:cBhvr>
                                        <p:cTn id="20" dur="500" fill="hold"/>
                                        <p:tgtEl>
                                          <p:spTgt spid="10"/>
                                        </p:tgtEl>
                                        <p:attrNameLst>
                                          <p:attrName>ppt_x</p:attrName>
                                        </p:attrNameLst>
                                      </p:cBhvr>
                                      <p:tavLst>
                                        <p:tav tm="0">
                                          <p:val>
                                            <p:fltVal val="0.5"/>
                                          </p:val>
                                        </p:tav>
                                        <p:tav tm="100000">
                                          <p:val>
                                            <p:strVal val="#ppt_x"/>
                                          </p:val>
                                        </p:tav>
                                      </p:tavLst>
                                    </p:anim>
                                    <p:anim calcmode="lin" valueType="num">
                                      <p:cBhvr>
                                        <p:cTn id="21" dur="500" fill="hold"/>
                                        <p:tgtEl>
                                          <p:spTgt spid="10"/>
                                        </p:tgtEl>
                                        <p:attrNameLst>
                                          <p:attrName>ppt_y</p:attrName>
                                        </p:attrNameLst>
                                      </p:cBhvr>
                                      <p:tavLst>
                                        <p:tav tm="0">
                                          <p:val>
                                            <p:fltVal val="0.5"/>
                                          </p:val>
                                        </p:tav>
                                        <p:tav tm="100000">
                                          <p:val>
                                            <p:strVal val="#ppt_y"/>
                                          </p:val>
                                        </p:tav>
                                      </p:tavLst>
                                    </p:anim>
                                  </p:childTnLst>
                                </p:cTn>
                              </p:par>
                            </p:childTnLst>
                          </p:cTn>
                        </p:par>
                        <p:par>
                          <p:cTn id="22" fill="hold">
                            <p:stCondLst>
                              <p:cond delay="2000"/>
                            </p:stCondLst>
                            <p:childTnLst>
                              <p:par>
                                <p:cTn id="23" presetID="23" presetClass="entr" presetSubtype="52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 calcmode="lin" valueType="num">
                                      <p:cBhvr>
                                        <p:cTn id="27" dur="500" fill="hold"/>
                                        <p:tgtEl>
                                          <p:spTgt spid="19"/>
                                        </p:tgtEl>
                                        <p:attrNameLst>
                                          <p:attrName>ppt_x</p:attrName>
                                        </p:attrNameLst>
                                      </p:cBhvr>
                                      <p:tavLst>
                                        <p:tav tm="0">
                                          <p:val>
                                            <p:fltVal val="0.5"/>
                                          </p:val>
                                        </p:tav>
                                        <p:tav tm="100000">
                                          <p:val>
                                            <p:strVal val="#ppt_x"/>
                                          </p:val>
                                        </p:tav>
                                      </p:tavLst>
                                    </p:anim>
                                    <p:anim calcmode="lin" valueType="num">
                                      <p:cBhvr>
                                        <p:cTn id="28" dur="500" fill="hold"/>
                                        <p:tgtEl>
                                          <p:spTgt spid="19"/>
                                        </p:tgtEl>
                                        <p:attrNameLst>
                                          <p:attrName>ppt_y</p:attrName>
                                        </p:attrNameLst>
                                      </p:cBhvr>
                                      <p:tavLst>
                                        <p:tav tm="0">
                                          <p:val>
                                            <p:fltVal val="0.5"/>
                                          </p:val>
                                        </p:tav>
                                        <p:tav tm="100000">
                                          <p:val>
                                            <p:strVal val="#ppt_y"/>
                                          </p:val>
                                        </p:tav>
                                      </p:tavLst>
                                    </p:anim>
                                  </p:childTnLst>
                                </p:cTn>
                              </p:par>
                            </p:childTnLst>
                          </p:cTn>
                        </p:par>
                        <p:par>
                          <p:cTn id="29" fill="hold">
                            <p:stCondLst>
                              <p:cond delay="2500"/>
                            </p:stCondLst>
                            <p:childTnLst>
                              <p:par>
                                <p:cTn id="30" presetID="23" presetClass="entr" presetSubtype="528"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 calcmode="lin" valueType="num">
                                      <p:cBhvr>
                                        <p:cTn id="34" dur="500" fill="hold"/>
                                        <p:tgtEl>
                                          <p:spTgt spid="23"/>
                                        </p:tgtEl>
                                        <p:attrNameLst>
                                          <p:attrName>ppt_x</p:attrName>
                                        </p:attrNameLst>
                                      </p:cBhvr>
                                      <p:tavLst>
                                        <p:tav tm="0">
                                          <p:val>
                                            <p:fltVal val="0.5"/>
                                          </p:val>
                                        </p:tav>
                                        <p:tav tm="100000">
                                          <p:val>
                                            <p:strVal val="#ppt_x"/>
                                          </p:val>
                                        </p:tav>
                                      </p:tavLst>
                                    </p:anim>
                                    <p:anim calcmode="lin" valueType="num">
                                      <p:cBhvr>
                                        <p:cTn id="35" dur="500" fill="hold"/>
                                        <p:tgtEl>
                                          <p:spTgt spid="23"/>
                                        </p:tgtEl>
                                        <p:attrNameLst>
                                          <p:attrName>ppt_y</p:attrName>
                                        </p:attrNameLst>
                                      </p:cBhvr>
                                      <p:tavLst>
                                        <p:tav tm="0">
                                          <p:val>
                                            <p:fltVal val="0.5"/>
                                          </p:val>
                                        </p:tav>
                                        <p:tav tm="100000">
                                          <p:val>
                                            <p:strVal val="#ppt_y"/>
                                          </p:val>
                                        </p:tav>
                                      </p:tavLst>
                                    </p:anim>
                                  </p:childTnLst>
                                </p:cTn>
                              </p:par>
                            </p:childTnLst>
                          </p:cTn>
                        </p:par>
                        <p:par>
                          <p:cTn id="36" fill="hold">
                            <p:stCondLst>
                              <p:cond delay="3000"/>
                            </p:stCondLst>
                            <p:childTnLst>
                              <p:par>
                                <p:cTn id="37" presetID="2" presetClass="entr" presetSubtype="8"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0-#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2" presetClass="entr" presetSubtype="2"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1+#ppt_w/2"/>
                                          </p:val>
                                        </p:tav>
                                        <p:tav tm="100000">
                                          <p:val>
                                            <p:strVal val="#ppt_x"/>
                                          </p:val>
                                        </p:tav>
                                      </p:tavLst>
                                    </p:anim>
                                    <p:anim calcmode="lin" valueType="num">
                                      <p:cBhvr additive="base">
                                        <p:cTn id="45" dur="500" fill="hold"/>
                                        <p:tgtEl>
                                          <p:spTgt spid="35"/>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2" presetClass="entr" presetSubtype="8"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0-#ppt_w/2"/>
                                          </p:val>
                                        </p:tav>
                                        <p:tav tm="100000">
                                          <p:val>
                                            <p:strVal val="#ppt_x"/>
                                          </p:val>
                                        </p:tav>
                                      </p:tavLst>
                                    </p:anim>
                                    <p:anim calcmode="lin" valueType="num">
                                      <p:cBhvr additive="base">
                                        <p:cTn id="50"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3005127" y="1957388"/>
            <a:ext cx="1128713" cy="1128712"/>
            <a:chOff x="2558424" y="1401428"/>
            <a:chExt cx="1318727" cy="1318727"/>
          </a:xfrm>
        </p:grpSpPr>
        <p:sp>
          <p:nvSpPr>
            <p:cNvPr id="7" name="椭圆 6"/>
            <p:cNvSpPr/>
            <p:nvPr/>
          </p:nvSpPr>
          <p:spPr>
            <a:xfrm>
              <a:off x="2558424" y="1401428"/>
              <a:ext cx="1318727" cy="1318727"/>
            </a:xfrm>
            <a:prstGeom prst="ellipse">
              <a:avLst/>
            </a:prstGeom>
            <a:noFill/>
            <a:ln>
              <a:solidFill>
                <a:srgbClr val="306A9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rgbClr val="306A9B"/>
                </a:solidFill>
                <a:ea typeface="微软雅黑" panose="020B0503020204020204" pitchFamily="34" charset="-122"/>
              </a:endParaRPr>
            </a:p>
          </p:txBody>
        </p:sp>
        <p:sp>
          <p:nvSpPr>
            <p:cNvPr id="8"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rgbClr val="306A9B"/>
            </a:solidFill>
            <a:ln>
              <a:noFill/>
            </a:ln>
          </p:spPr>
          <p:txBody>
            <a:bodyPr/>
            <a:lstStyle/>
            <a:p>
              <a:pPr eaLnBrk="1" fontAlgn="auto" hangingPunct="1">
                <a:spcBef>
                  <a:spcPts val="0"/>
                </a:spcBef>
                <a:spcAft>
                  <a:spcPts val="0"/>
                </a:spcAft>
                <a:defRPr/>
              </a:pPr>
              <a:endParaRPr lang="zh-CN" altLang="en-US" sz="1350" dirty="0">
                <a:solidFill>
                  <a:srgbClr val="306A9B"/>
                </a:solidFill>
                <a:latin typeface="+mn-lt"/>
                <a:ea typeface="微软雅黑" panose="020B0503020204020204" pitchFamily="34" charset="-122"/>
              </a:endParaRPr>
            </a:p>
          </p:txBody>
        </p:sp>
      </p:grpSp>
      <p:grpSp>
        <p:nvGrpSpPr>
          <p:cNvPr id="9" name="组合 8"/>
          <p:cNvGrpSpPr/>
          <p:nvPr/>
        </p:nvGrpSpPr>
        <p:grpSpPr bwMode="auto">
          <a:xfrm>
            <a:off x="3920527" y="2053659"/>
            <a:ext cx="2991826" cy="935038"/>
            <a:chOff x="4172501" y="2264210"/>
            <a:chExt cx="2994190" cy="935243"/>
          </a:xfrm>
        </p:grpSpPr>
        <p:sp>
          <p:nvSpPr>
            <p:cNvPr id="10" name="文本框 37"/>
            <p:cNvSpPr txBox="1">
              <a:spLocks noChangeArrowheads="1"/>
            </p:cNvSpPr>
            <p:nvPr/>
          </p:nvSpPr>
          <p:spPr bwMode="auto">
            <a:xfrm>
              <a:off x="4172501" y="2492543"/>
              <a:ext cx="2994190" cy="70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4000" dirty="0">
                  <a:solidFill>
                    <a:srgbClr val="306A9B"/>
                  </a:solidFill>
                  <a:ea typeface="微软雅黑" panose="020B0503020204020204" pitchFamily="34" charset="-122"/>
                </a:rPr>
                <a:t>功能需求</a:t>
              </a:r>
              <a:endParaRPr lang="zh-CN" altLang="en-US" sz="4000" dirty="0">
                <a:solidFill>
                  <a:srgbClr val="306A9B"/>
                </a:solidFill>
                <a:ea typeface="微软雅黑" panose="020B0503020204020204" pitchFamily="34" charset="-122"/>
              </a:endParaRPr>
            </a:p>
          </p:txBody>
        </p:sp>
        <p:sp>
          <p:nvSpPr>
            <p:cNvPr id="11" name="文本框 38"/>
            <p:cNvSpPr txBox="1">
              <a:spLocks noChangeArrowheads="1"/>
            </p:cNvSpPr>
            <p:nvPr/>
          </p:nvSpPr>
          <p:spPr bwMode="auto">
            <a:xfrm>
              <a:off x="4470298" y="2264210"/>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dirty="0">
                  <a:solidFill>
                    <a:srgbClr val="306A9B"/>
                  </a:solidFill>
                  <a:latin typeface="微软雅黑" panose="020B0503020204020204" pitchFamily="34" charset="-122"/>
                  <a:ea typeface="微软雅黑" panose="020B0503020204020204" pitchFamily="34" charset="-122"/>
                </a:rPr>
                <a:t>PART TWO</a:t>
              </a:r>
              <a:endParaRPr lang="zh-CN" altLang="en-US" sz="1400" dirty="0">
                <a:solidFill>
                  <a:srgbClr val="306A9B"/>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par>
                                <p:cTn id="10" presetID="6" presetClass="emph" presetSubtype="0" decel="100000" fill="hold" nodeType="withEffect">
                                  <p:stCondLst>
                                    <p:cond delay="200"/>
                                  </p:stCondLst>
                                  <p:childTnLst>
                                    <p:animScale>
                                      <p:cBhvr>
                                        <p:cTn id="11" dur="250" fill="hold"/>
                                        <p:tgtEl>
                                          <p:spTgt spid="6"/>
                                        </p:tgtEl>
                                      </p:cBhvr>
                                      <p:by x="110000" y="110000"/>
                                    </p:animScale>
                                  </p:childTnLst>
                                </p:cTn>
                              </p:par>
                              <p:par>
                                <p:cTn id="12" presetID="6" presetClass="emph" presetSubtype="0" decel="100000" fill="hold" nodeType="withEffect">
                                  <p:stCondLst>
                                    <p:cond delay="400"/>
                                  </p:stCondLst>
                                  <p:childTnLst>
                                    <p:animScale>
                                      <p:cBhvr>
                                        <p:cTn id="13" dur="250" fill="hold"/>
                                        <p:tgtEl>
                                          <p:spTgt spid="6"/>
                                        </p:tgtEl>
                                      </p:cBhvr>
                                      <p:by x="91000" y="91000"/>
                                    </p:animScale>
                                  </p:childTnLst>
                                </p:cTn>
                              </p:par>
                            </p:childTnLst>
                          </p:cTn>
                        </p:par>
                        <p:par>
                          <p:cTn id="14" fill="hold">
                            <p:stCondLst>
                              <p:cond delay="500"/>
                            </p:stCondLst>
                            <p:childTnLst>
                              <p:par>
                                <p:cTn id="15" presetID="2" presetClass="entr" presetSubtype="2" decel="10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4"/>
          <p:cNvPicPr>
            <a:picLocks noChangeAspect="1"/>
          </p:cNvPicPr>
          <p:nvPr/>
        </p:nvPicPr>
        <p:blipFill>
          <a:blip r:embed="rId1" cstate="print">
            <a:duotone>
              <a:prstClr val="black"/>
              <a:srgbClr val="306A9B">
                <a:tint val="45000"/>
                <a:satMod val="400000"/>
              </a:srgbClr>
            </a:duotone>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11163" y="35877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rgbClr val="306A9B"/>
                </a:solidFill>
                <a:latin typeface="微软雅黑" panose="020B0503020204020204" pitchFamily="34" charset="-122"/>
                <a:ea typeface="微软雅黑" panose="020B0503020204020204" pitchFamily="34" charset="-122"/>
              </a:rPr>
              <a:t>功能需求</a:t>
            </a:r>
            <a:endParaRPr lang="zh-CN" altLang="en-US" sz="1600" dirty="0">
              <a:solidFill>
                <a:srgbClr val="306A9B"/>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10590" y="648970"/>
            <a:ext cx="8233410" cy="4297045"/>
          </a:xfrm>
          <a:prstGeom prst="rect">
            <a:avLst/>
          </a:prstGeom>
          <a:noFill/>
        </p:spPr>
        <p:txBody>
          <a:bodyPr wrap="none" rtlCol="0">
            <a:noAutofit/>
          </a:bodyPr>
          <a:p>
            <a:pPr algn="l"/>
            <a:r>
              <a:rPr lang="zh-CN" altLang="en-US" sz="1400" b="1"/>
              <a:t>(1)</a:t>
            </a:r>
            <a:r>
              <a:rPr lang="zh-CN" altLang="en-US" sz="1400" b="1"/>
              <a:t>前台界面模块</a:t>
            </a:r>
            <a:endParaRPr lang="zh-CN" altLang="en-US" sz="1400" b="1"/>
          </a:p>
          <a:p>
            <a:pPr algn="l"/>
            <a:r>
              <a:rPr lang="zh-CN" altLang="en-US" sz="1400"/>
              <a:t> </a:t>
            </a:r>
            <a:r>
              <a:rPr lang="en-US" altLang="zh-CN" sz="1400"/>
              <a:t>     </a:t>
            </a:r>
            <a:r>
              <a:rPr lang="zh-CN" altLang="en-US" sz="1400"/>
              <a:t>作为普通用户的购入前的门户页面，主要分为首页，股票，基金，债券，银行储蓄，保险，黄金，</a:t>
            </a:r>
            <a:endParaRPr lang="zh-CN" altLang="en-US" sz="1400"/>
          </a:p>
          <a:p>
            <a:pPr algn="l"/>
            <a:r>
              <a:rPr lang="zh-CN" altLang="en-US" sz="1400"/>
              <a:t>以及个人中心和登录导航的设计，其中每个理财产品模块包含了对每个理财产品的入行指南，</a:t>
            </a:r>
            <a:endParaRPr lang="zh-CN" altLang="en-US" sz="1400"/>
          </a:p>
          <a:p>
            <a:pPr algn="l"/>
            <a:r>
              <a:rPr lang="zh-CN" altLang="en-US" sz="1400"/>
              <a:t>产品介绍视频，基金经理等区域设计。其中在首页搭载产品动态数据图表，最新理财资讯。</a:t>
            </a:r>
            <a:endParaRPr lang="zh-CN" altLang="en-US" sz="1400"/>
          </a:p>
          <a:p>
            <a:pPr algn="l"/>
            <a:r>
              <a:rPr lang="zh-CN" altLang="en-US" sz="1400"/>
              <a:t>在理财产品模块可进行理财产品购买，添加到预购中心，若想查看理财产品详情可以点击进入查看；</a:t>
            </a:r>
            <a:endParaRPr lang="zh-CN" altLang="en-US" sz="1400"/>
          </a:p>
          <a:p>
            <a:pPr algn="l"/>
            <a:r>
              <a:rPr lang="zh-CN" altLang="en-US" sz="1400"/>
              <a:t>也可以直接对某支产品进行支付形成订单，并选择支付的方式和服务指数。</a:t>
            </a:r>
            <a:endParaRPr lang="zh-CN" altLang="en-US" sz="1400"/>
          </a:p>
          <a:p>
            <a:pPr algn="l"/>
            <a:r>
              <a:rPr lang="zh-CN" altLang="en-US" sz="1400" b="1"/>
              <a:t>(2)</a:t>
            </a:r>
            <a:r>
              <a:rPr lang="zh-CN" altLang="en-US" sz="1400" b="1"/>
              <a:t>用户中心模块</a:t>
            </a:r>
            <a:endParaRPr lang="zh-CN" altLang="en-US" sz="1400" b="1"/>
          </a:p>
          <a:p>
            <a:pPr algn="l">
              <a:buClrTx/>
              <a:buSzTx/>
              <a:buNone/>
            </a:pPr>
            <a:r>
              <a:rPr lang="en-US" altLang="zh-CN" sz="1400"/>
              <a:t>        </a:t>
            </a:r>
            <a:r>
              <a:rPr lang="zh-CN" altLang="en-US" sz="1400"/>
              <a:t>通过前台首页登陆按钮进入登录页面，唯有用户登陆后才可以进行理财产品的购买和个人信息</a:t>
            </a:r>
            <a:endParaRPr lang="zh-CN" altLang="en-US" sz="1400"/>
          </a:p>
          <a:p>
            <a:pPr algn="l">
              <a:buClrTx/>
              <a:buSzTx/>
              <a:buNone/>
            </a:pPr>
            <a:r>
              <a:rPr lang="zh-CN" altLang="en-US" sz="1400"/>
              <a:t>的修改和查看，登录采用了输入用户名，密码，以及滑动验证的方式，提高了用户登陆的安全性。</a:t>
            </a:r>
            <a:endParaRPr lang="zh-CN" altLang="en-US" sz="1400"/>
          </a:p>
          <a:p>
            <a:pPr algn="l">
              <a:buClrTx/>
              <a:buSzTx/>
              <a:buNone/>
            </a:pPr>
            <a:r>
              <a:rPr lang="zh-CN" altLang="en-US" sz="1400"/>
              <a:t>登录成功后可以进入用户个人中心，大致分为两层，第一层左侧显示该用户的收入、支付、总资产、</a:t>
            </a:r>
            <a:endParaRPr lang="zh-CN" altLang="en-US" sz="1400"/>
          </a:p>
          <a:p>
            <a:pPr algn="l">
              <a:buClrTx/>
              <a:buSzTx/>
              <a:buNone/>
            </a:pPr>
            <a:r>
              <a:rPr lang="zh-CN" altLang="en-US" sz="1400"/>
              <a:t>余额的饼状图表，右侧显示用户已完成的所有订单；第二层显示订单的详情，其中左侧显示用户</a:t>
            </a:r>
            <a:endParaRPr lang="zh-CN" altLang="en-US" sz="1400"/>
          </a:p>
          <a:p>
            <a:pPr algn="l">
              <a:buClrTx/>
              <a:buSzTx/>
              <a:buNone/>
            </a:pPr>
            <a:r>
              <a:rPr lang="zh-CN" altLang="en-US" sz="1400"/>
              <a:t>在不同时间的支出和收入，右侧表格显示该用户购买的所有理财产品，并做到去除重复产品。</a:t>
            </a:r>
            <a:endParaRPr lang="zh-CN" altLang="en-US" sz="1400"/>
          </a:p>
          <a:p>
            <a:pPr algn="l" fontAlgn="auto">
              <a:lnSpc>
                <a:spcPct val="100000"/>
              </a:lnSpc>
              <a:buClrTx/>
              <a:buSzTx/>
              <a:buNone/>
            </a:pPr>
            <a:r>
              <a:rPr lang="zh-CN" altLang="en-US" sz="1400" b="1">
                <a:sym typeface="+mn-ea"/>
              </a:rPr>
              <a:t>(3)后台管理模块</a:t>
            </a:r>
            <a:endParaRPr lang="zh-CN" altLang="en-US" sz="1400" b="1">
              <a:sym typeface="+mn-ea"/>
            </a:endParaRPr>
          </a:p>
          <a:p>
            <a:pPr algn="l" fontAlgn="auto">
              <a:lnSpc>
                <a:spcPct val="100000"/>
              </a:lnSpc>
              <a:buClrTx/>
              <a:buSzTx/>
              <a:buNone/>
            </a:pPr>
            <a:r>
              <a:rPr lang="en-US" altLang="zh-CN" sz="1400">
                <a:sym typeface="+mn-ea"/>
              </a:rPr>
              <a:t>        </a:t>
            </a:r>
            <a:r>
              <a:rPr lang="zh-CN" altLang="en-US" sz="1400">
                <a:sym typeface="+mn-ea"/>
              </a:rPr>
              <a:t>总体分为用户管理，理财管理，订单管理，公告管理，意见反馈和系统管理等小模块。</a:t>
            </a:r>
            <a:endParaRPr lang="zh-CN" altLang="en-US" sz="1400">
              <a:sym typeface="+mn-ea"/>
            </a:endParaRPr>
          </a:p>
          <a:p>
            <a:pPr algn="l" fontAlgn="auto">
              <a:lnSpc>
                <a:spcPct val="100000"/>
              </a:lnSpc>
              <a:buClrTx/>
              <a:buSzTx/>
              <a:buNone/>
            </a:pPr>
            <a:r>
              <a:rPr lang="zh-CN" altLang="en-US" sz="1400">
                <a:sym typeface="+mn-ea"/>
              </a:rPr>
              <a:t>其中用户管理中包括用户列表，角色管理，用户新增等子模块，能够实现对用户角色权限的管理，</a:t>
            </a:r>
            <a:endParaRPr lang="zh-CN" altLang="en-US" sz="1400">
              <a:sym typeface="+mn-ea"/>
            </a:endParaRPr>
          </a:p>
          <a:p>
            <a:pPr algn="l" fontAlgn="auto">
              <a:lnSpc>
                <a:spcPct val="100000"/>
              </a:lnSpc>
              <a:buClrTx/>
              <a:buSzTx/>
              <a:buNone/>
            </a:pPr>
            <a:r>
              <a:rPr lang="zh-CN" altLang="en-US" sz="1400">
                <a:sym typeface="+mn-ea"/>
              </a:rPr>
              <a:t>以及新用户的添加。在理财管理中可以通过数据库中对理财类型的字段遍历查询得出股票，基金，债券，</a:t>
            </a:r>
            <a:endParaRPr lang="zh-CN" altLang="en-US" sz="1400">
              <a:sym typeface="+mn-ea"/>
            </a:endParaRPr>
          </a:p>
          <a:p>
            <a:pPr algn="l" fontAlgn="auto">
              <a:lnSpc>
                <a:spcPct val="100000"/>
              </a:lnSpc>
              <a:buClrTx/>
              <a:buSzTx/>
              <a:buNone/>
            </a:pPr>
            <a:r>
              <a:rPr lang="zh-CN" altLang="en-US" sz="1400">
                <a:sym typeface="+mn-ea"/>
              </a:rPr>
              <a:t>银行储蓄等理财产品的分组管理订单管理中首先显示所有订单列表，其次可根据普通用户</a:t>
            </a:r>
            <a:endParaRPr lang="zh-CN" altLang="en-US" sz="1400">
              <a:sym typeface="+mn-ea"/>
            </a:endParaRPr>
          </a:p>
          <a:p>
            <a:pPr algn="l" fontAlgn="auto">
              <a:lnSpc>
                <a:spcPct val="100000"/>
              </a:lnSpc>
              <a:buClrTx/>
              <a:buSzTx/>
              <a:buNone/>
            </a:pPr>
            <a:r>
              <a:rPr lang="zh-CN" altLang="en-US" sz="1400">
                <a:sym typeface="+mn-ea"/>
              </a:rPr>
              <a:t>对该订单的支付情况分为已支付，已完成，已取消订单，并且管理员可以对所有订单的部分信息</a:t>
            </a:r>
            <a:endParaRPr lang="zh-CN" altLang="en-US" sz="1400">
              <a:sym typeface="+mn-ea"/>
            </a:endParaRPr>
          </a:p>
          <a:p>
            <a:pPr algn="l" fontAlgn="auto">
              <a:lnSpc>
                <a:spcPct val="100000"/>
              </a:lnSpc>
              <a:buClrTx/>
              <a:buSzTx/>
              <a:buNone/>
            </a:pPr>
            <a:r>
              <a:rPr lang="zh-CN" altLang="en-US" sz="1400">
                <a:sym typeface="+mn-ea"/>
              </a:rPr>
              <a:t>进行修改与删除在公告管理中可对前台门户页面首页的公告进行更新以及图表数据的管理。</a:t>
            </a:r>
            <a:endParaRPr lang="zh-CN" altLang="en-US" sz="1400">
              <a:sym typeface="+mn-ea"/>
            </a:endParaRPr>
          </a:p>
          <a:p>
            <a:pPr algn="l">
              <a:buClrTx/>
              <a:buSzTx/>
              <a:buNone/>
            </a:pP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4"/>
          <p:cNvPicPr>
            <a:picLocks noChangeAspect="1"/>
          </p:cNvPicPr>
          <p:nvPr/>
        </p:nvPicPr>
        <p:blipFill>
          <a:blip r:embed="rId1" cstate="print">
            <a:duotone>
              <a:prstClr val="black"/>
              <a:srgbClr val="306A9B">
                <a:tint val="45000"/>
                <a:satMod val="400000"/>
              </a:srgbClr>
            </a:duotone>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11163" y="35877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rgbClr val="306A9B"/>
                </a:solidFill>
                <a:latin typeface="微软雅黑" panose="020B0503020204020204" pitchFamily="34" charset="-122"/>
                <a:ea typeface="微软雅黑" panose="020B0503020204020204" pitchFamily="34" charset="-122"/>
              </a:rPr>
              <a:t>功能需求</a:t>
            </a:r>
            <a:endParaRPr lang="zh-CN" altLang="en-US" sz="1600" dirty="0">
              <a:solidFill>
                <a:srgbClr val="306A9B"/>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12165" y="1025525"/>
            <a:ext cx="7701280" cy="3207385"/>
          </a:xfrm>
          <a:prstGeom prst="rect">
            <a:avLst/>
          </a:prstGeom>
          <a:noFill/>
        </p:spPr>
        <p:txBody>
          <a:bodyPr wrap="square" rtlCol="0">
            <a:spAutoFit/>
          </a:bodyPr>
          <a:p>
            <a:pPr indent="457200" fontAlgn="auto">
              <a:lnSpc>
                <a:spcPct val="100000"/>
              </a:lnSpc>
            </a:pPr>
            <a:r>
              <a:rPr lang="zh-CN" altLang="en-US" b="1">
                <a:sym typeface="+mn-ea"/>
              </a:rPr>
              <a:t>(4)</a:t>
            </a:r>
            <a:r>
              <a:rPr lang="zh-CN" altLang="en-US" b="1">
                <a:sym typeface="+mn-ea"/>
              </a:rPr>
              <a:t>预购中心模块</a:t>
            </a:r>
            <a:endParaRPr lang="zh-CN" altLang="en-US" b="1">
              <a:sym typeface="+mn-ea"/>
            </a:endParaRPr>
          </a:p>
          <a:p>
            <a:pPr indent="457200" fontAlgn="auto">
              <a:lnSpc>
                <a:spcPct val="100000"/>
              </a:lnSpc>
            </a:pPr>
            <a:r>
              <a:rPr lang="zh-CN" altLang="en-US">
                <a:sym typeface="+mn-ea"/>
              </a:rPr>
              <a:t>类似于商城网站的购物车模块设计，可以将用户想要的某项理财产品添加到预购中，然后可以继续选购，继续向预购中添加理财产品，用户可以在预购中清楚的看到自己所选的理财产品和数量以及购买所需的金额并进行总价计算，并且可以批量删除预购中不想要的理财产品，当用户选购结束后，可提交订单进行结算，结算时采用了批量添加的功能，即在后台管理或者用户中心可以查询出用户购买的具体产品细节。</a:t>
            </a:r>
            <a:endParaRPr lang="zh-CN" altLang="en-US">
              <a:sym typeface="+mn-ea"/>
            </a:endParaRPr>
          </a:p>
          <a:p>
            <a:pPr indent="457200" fontAlgn="auto">
              <a:lnSpc>
                <a:spcPct val="100000"/>
              </a:lnSpc>
            </a:pPr>
            <a:r>
              <a:rPr lang="zh-CN" altLang="en-US" b="1">
                <a:sym typeface="+mn-ea"/>
              </a:rPr>
              <a:t>(5)</a:t>
            </a:r>
            <a:r>
              <a:rPr lang="zh-CN" altLang="en-US" b="1">
                <a:sym typeface="+mn-ea"/>
              </a:rPr>
              <a:t>订单模块</a:t>
            </a:r>
            <a:endParaRPr lang="zh-CN" altLang="en-US" b="1">
              <a:sym typeface="+mn-ea"/>
            </a:endParaRPr>
          </a:p>
          <a:p>
            <a:pPr indent="457200" fontAlgn="auto">
              <a:lnSpc>
                <a:spcPct val="100000"/>
              </a:lnSpc>
            </a:pPr>
            <a:r>
              <a:rPr lang="zh-CN" altLang="en-US">
                <a:sym typeface="+mn-ea"/>
              </a:rPr>
              <a:t>分为订单简介和订单详情子模块设计，可在首页点击购买理财产品按钮后进入订单简介，填写购入数量以及支付信息的确认。在订单模块中如果点击取消订单，该订单记录将会发往后台已取消订单中。当成功支付订单后，该订单则将发往后台已支付订单中。当后台管理员审核后该订单状态改为已完成订单。若对订单信息不够了解，或者根据产品的图片进入相对应的详情页面确认。</a:t>
            </a:r>
            <a:endParaRPr lang="zh-CN" altLang="en-US">
              <a:sym typeface="+mn-ea"/>
            </a:endParaRPr>
          </a:p>
          <a:p>
            <a:pPr indent="457200" fontAlgn="auto">
              <a:lnSpc>
                <a:spcPct val="100000"/>
              </a:lnSpc>
            </a:pPr>
            <a:r>
              <a:rPr lang="zh-CN" altLang="en-US" b="1">
                <a:sym typeface="+mn-ea"/>
              </a:rPr>
              <a:t>(6)支付模块</a:t>
            </a:r>
            <a:endParaRPr lang="zh-CN" altLang="en-US" b="1">
              <a:sym typeface="+mn-ea"/>
            </a:endParaRPr>
          </a:p>
          <a:p>
            <a:pPr indent="457200" fontAlgn="auto">
              <a:lnSpc>
                <a:spcPct val="100000"/>
              </a:lnSpc>
            </a:pPr>
            <a:r>
              <a:rPr lang="zh-CN" altLang="en-US">
                <a:sym typeface="+mn-ea"/>
              </a:rPr>
              <a:t>根据订单模块传递来的订单信息或者在用户个人中心进行个人余额的充值，点击按钮跳转至支付页面根据订单总价以及支付的方式进行支付，支付成功后可在首页个人中心查看已完成订单，管理员可进入订单管理查看细节。</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3005127" y="1957388"/>
            <a:ext cx="1128713" cy="1128712"/>
            <a:chOff x="2558424" y="1401428"/>
            <a:chExt cx="1318727" cy="1318727"/>
          </a:xfrm>
        </p:grpSpPr>
        <p:sp>
          <p:nvSpPr>
            <p:cNvPr id="7" name="椭圆 6"/>
            <p:cNvSpPr/>
            <p:nvPr/>
          </p:nvSpPr>
          <p:spPr>
            <a:xfrm>
              <a:off x="2558424" y="1401428"/>
              <a:ext cx="1318727" cy="1318727"/>
            </a:xfrm>
            <a:prstGeom prst="ellipse">
              <a:avLst/>
            </a:prstGeom>
            <a:noFill/>
            <a:ln>
              <a:solidFill>
                <a:srgbClr val="306A9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rgbClr val="306A9B"/>
                </a:solidFill>
                <a:ea typeface="微软雅黑" panose="020B0503020204020204" pitchFamily="34" charset="-122"/>
              </a:endParaRPr>
            </a:p>
          </p:txBody>
        </p:sp>
        <p:sp>
          <p:nvSpPr>
            <p:cNvPr id="8"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rgbClr val="306A9B"/>
            </a:solidFill>
            <a:ln>
              <a:noFill/>
            </a:ln>
          </p:spPr>
          <p:txBody>
            <a:bodyPr/>
            <a:lstStyle/>
            <a:p>
              <a:pPr eaLnBrk="1" fontAlgn="auto" hangingPunct="1">
                <a:spcBef>
                  <a:spcPts val="0"/>
                </a:spcBef>
                <a:spcAft>
                  <a:spcPts val="0"/>
                </a:spcAft>
                <a:defRPr/>
              </a:pPr>
              <a:endParaRPr lang="zh-CN" altLang="en-US" sz="1350" dirty="0">
                <a:solidFill>
                  <a:srgbClr val="306A9B"/>
                </a:solidFill>
                <a:latin typeface="+mn-lt"/>
                <a:ea typeface="微软雅黑" panose="020B0503020204020204" pitchFamily="34" charset="-122"/>
              </a:endParaRPr>
            </a:p>
          </p:txBody>
        </p:sp>
      </p:grpSp>
      <p:grpSp>
        <p:nvGrpSpPr>
          <p:cNvPr id="9" name="组合 8"/>
          <p:cNvGrpSpPr/>
          <p:nvPr/>
        </p:nvGrpSpPr>
        <p:grpSpPr bwMode="auto">
          <a:xfrm>
            <a:off x="3920527" y="2053659"/>
            <a:ext cx="2991826" cy="935038"/>
            <a:chOff x="4172501" y="2264210"/>
            <a:chExt cx="2994190" cy="935243"/>
          </a:xfrm>
        </p:grpSpPr>
        <p:sp>
          <p:nvSpPr>
            <p:cNvPr id="10" name="文本框 37"/>
            <p:cNvSpPr txBox="1">
              <a:spLocks noChangeArrowheads="1"/>
            </p:cNvSpPr>
            <p:nvPr/>
          </p:nvSpPr>
          <p:spPr bwMode="auto">
            <a:xfrm>
              <a:off x="4172501" y="2492543"/>
              <a:ext cx="2994190" cy="70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4000" dirty="0">
                  <a:solidFill>
                    <a:srgbClr val="306A9B"/>
                  </a:solidFill>
                  <a:ea typeface="微软雅黑" panose="020B0503020204020204" pitchFamily="34" charset="-122"/>
                </a:rPr>
                <a:t>平台展示</a:t>
              </a:r>
              <a:endParaRPr lang="zh-CN" altLang="en-US" sz="4000" dirty="0">
                <a:solidFill>
                  <a:srgbClr val="306A9B"/>
                </a:solidFill>
                <a:ea typeface="微软雅黑" panose="020B0503020204020204" pitchFamily="34" charset="-122"/>
              </a:endParaRPr>
            </a:p>
          </p:txBody>
        </p:sp>
        <p:sp>
          <p:nvSpPr>
            <p:cNvPr id="11" name="文本框 38"/>
            <p:cNvSpPr txBox="1">
              <a:spLocks noChangeArrowheads="1"/>
            </p:cNvSpPr>
            <p:nvPr/>
          </p:nvSpPr>
          <p:spPr bwMode="auto">
            <a:xfrm>
              <a:off x="4470298" y="2264210"/>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dirty="0">
                  <a:solidFill>
                    <a:srgbClr val="306A9B"/>
                  </a:solidFill>
                  <a:latin typeface="微软雅黑" panose="020B0503020204020204" pitchFamily="34" charset="-122"/>
                  <a:ea typeface="微软雅黑" panose="020B0503020204020204" pitchFamily="34" charset="-122"/>
                </a:rPr>
                <a:t>PART THREE</a:t>
              </a:r>
              <a:endParaRPr lang="zh-CN" altLang="en-US" sz="1400" dirty="0">
                <a:solidFill>
                  <a:srgbClr val="306A9B"/>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par>
                                <p:cTn id="10" presetID="6" presetClass="emph" presetSubtype="0" decel="100000" fill="hold" nodeType="withEffect">
                                  <p:stCondLst>
                                    <p:cond delay="200"/>
                                  </p:stCondLst>
                                  <p:childTnLst>
                                    <p:animScale>
                                      <p:cBhvr>
                                        <p:cTn id="11" dur="250" fill="hold"/>
                                        <p:tgtEl>
                                          <p:spTgt spid="6"/>
                                        </p:tgtEl>
                                      </p:cBhvr>
                                      <p:by x="110000" y="110000"/>
                                    </p:animScale>
                                  </p:childTnLst>
                                </p:cTn>
                              </p:par>
                              <p:par>
                                <p:cTn id="12" presetID="6" presetClass="emph" presetSubtype="0" decel="100000" fill="hold" nodeType="withEffect">
                                  <p:stCondLst>
                                    <p:cond delay="400"/>
                                  </p:stCondLst>
                                  <p:childTnLst>
                                    <p:animScale>
                                      <p:cBhvr>
                                        <p:cTn id="13" dur="250" fill="hold"/>
                                        <p:tgtEl>
                                          <p:spTgt spid="6"/>
                                        </p:tgtEl>
                                      </p:cBhvr>
                                      <p:by x="91000" y="91000"/>
                                    </p:animScale>
                                  </p:childTnLst>
                                </p:cTn>
                              </p:par>
                            </p:childTnLst>
                          </p:cTn>
                        </p:par>
                        <p:par>
                          <p:cTn id="14" fill="hold">
                            <p:stCondLst>
                              <p:cond delay="500"/>
                            </p:stCondLst>
                            <p:childTnLst>
                              <p:par>
                                <p:cTn id="15" presetID="2" presetClass="entr" presetSubtype="2" decel="10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4"/>
          <p:cNvPicPr>
            <a:picLocks noChangeAspect="1"/>
          </p:cNvPicPr>
          <p:nvPr/>
        </p:nvPicPr>
        <p:blipFill>
          <a:blip r:embed="rId1" cstate="print">
            <a:duotone>
              <a:prstClr val="black"/>
              <a:srgbClr val="306A9B">
                <a:tint val="45000"/>
                <a:satMod val="400000"/>
              </a:srgbClr>
            </a:duotone>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11163" y="35877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rgbClr val="306A9B"/>
                </a:solidFill>
                <a:latin typeface="微软雅黑" panose="020B0503020204020204" pitchFamily="34" charset="-122"/>
                <a:ea typeface="微软雅黑" panose="020B0503020204020204" pitchFamily="34" charset="-122"/>
              </a:rPr>
              <a:t>平台展示</a:t>
            </a:r>
            <a:endParaRPr lang="zh-CN" altLang="en-US" sz="1600" dirty="0">
              <a:solidFill>
                <a:srgbClr val="306A9B"/>
              </a:solidFill>
              <a:latin typeface="微软雅黑" panose="020B0503020204020204" pitchFamily="34" charset="-122"/>
              <a:ea typeface="微软雅黑" panose="020B0503020204020204" pitchFamily="34" charset="-122"/>
            </a:endParaRPr>
          </a:p>
        </p:txBody>
      </p:sp>
      <p:pic>
        <p:nvPicPr>
          <p:cNvPr id="5"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171700" y="73660"/>
            <a:ext cx="5055235" cy="2526665"/>
          </a:xfrm>
          <a:prstGeom prst="rect">
            <a:avLst/>
          </a:prstGeom>
          <a:noFill/>
          <a:ln>
            <a:noFill/>
          </a:ln>
        </p:spPr>
      </p:pic>
      <p:pic>
        <p:nvPicPr>
          <p:cNvPr id="56" name="图片 56" descr="图形用户界面, 应用程序&#10;&#10;描述已自动生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1915" y="2665730"/>
            <a:ext cx="4397375" cy="2405380"/>
          </a:xfrm>
          <a:prstGeom prst="rect">
            <a:avLst/>
          </a:prstGeom>
          <a:noFill/>
          <a:ln>
            <a:noFill/>
          </a:ln>
        </p:spPr>
      </p:pic>
      <p:pic>
        <p:nvPicPr>
          <p:cNvPr id="58" name="图片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584065" y="2665730"/>
            <a:ext cx="4493895" cy="24060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1300">
        <p:random/>
      </p:transition>
    </mc:Choice>
    <mc:Fallback>
      <p:transition spd="slow" advClick="0" advTm="1300">
        <p:random/>
      </p:transition>
    </mc:Fallback>
  </mc:AlternateContent>
  <p:timing>
    <p:tnLst>
      <p:par>
        <p:cTn id="1" dur="indefinite" restart="never" nodeType="tmRoot"/>
      </p:par>
    </p:tnLst>
  </p:timing>
</p:sld>
</file>

<file path=ppt/tags/tag1.xml><?xml version="1.0" encoding="utf-8"?>
<p:tagLst xmlns:p="http://schemas.openxmlformats.org/presentationml/2006/main">
  <p:tag name="ISPRING_ULTRA_SCORM_COURSE_ID" val="F41E81C1-6E44-40F3-9515-3F6C13479786"/>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MqGZkpGiNCAFT4AABqGAAAXAAAAdW5pdmVyc2FsL3VuaXZlcnNhbC5wbmftvQk01Pv/Py7hSlRCRBmtREJkyTKiUlkrW2QJZR1L9mVMCEWZut2SyJhcW2JSY8gyKJq6YTC2ZmxR9jFpmMHMmP9Mn1uW7nw/93fO73f+v985Oqc66vV6v56vx+u5PJ6v9aaFmZGQgKQAFxeX0OlTx89xcfEkcHFxj/Pzsf5Ff4OTFOuvdYHnjAy4ipt3jLF+4HE/ZnqMi6sEupF+iZf18wb/UxcCubg2vWH/Xofxy3fj4opHnD5+zDLMkdh7CRFkcwG4iN7vyKV07U/zuX3dErCHeqq5Om25BseFDU63S5kIndun3ybKuwG1d4tB6X7+hu5rfbucS+MlZGQeWPscQG4bGQmOZnYwp6YaP6p2PUtT7cLD7mX0ENMuRFLQne4UvYnKzslAzJVvs8lOdBfyXwoIH8fo+S+FJBhj0h3dcW0dn4Tzyj/kfLK+6NydP05RZVRkM8x15Pi3Xlep5VovqLziD1epG4L5YAdeQwR64alFvv+3ESFtipQ1c9xp5Rdj+vh2b0xCaC+OQBaN5PaKuvzapPUVmcNw7ajrJuPd2sFI3dzVEpVHrb+7oXeaDGNe3F3+4nhLOvlbf8bCKcAqqTLw+m4GoRkLJ3wAbr/0ynngsBB/wiH/Ugv69ldKkPkP1lcdnPszho7nMpXIbuEpaKrkQubyGs0gfeWgmE9xzs69styMmqlFIPVE7cT026UmayuEgjYkSIcNxDTN0DY6zcWKKRnxmI3w86G/3Uf4DPcDF1qhCQ45opgK0rTu/Od7NqXzlLIa8J5ZTSMmhjaLgy3OdA4lw0gRPmOxwgSiQ1l36rxWLgMSAiQEZLhAUr0+Twc7Bc3WLLovIaG23iEWrlE9ZpoeWjW0EyHU17dIKfObQtOmCknG2gMCtMAU5wEocw6qITxwgmsrM3pQBNZdj/XtR4NVwJRpKKTK/t0WDMrcebqaBCY93ZT9m+F05m1SuO02JgCIRYdmg0jQY2Zx8LKqL4o2tE4FiaMNi9aamG6jmlvLh19ftUVR4tFmPtdr86iyaqJ8ENeUsv+IQMLwsdPXDYTfXjwDIUoNT76sofkqeG3d9VGPoNMR2NzKFL5RTwtED+5frIlXShvSDm5pM4A3okHegeMMYikMFditZVndnrxMdxhCGQclksxuxLg3TmIgRvozwxo1815HDKIwAy+DLXW2Mful0zdZAykl0GoKGXW4oDR98zhePjZMh+8OtR/CtCKE9c5dkJpBwUqVFSr98mJDUpyd7S22wk/RdVIKi/Yu4IAMXCHsRIs4MJnp249rUZL2xt6GuH4xLTRvB+OLi84kqQsfL+04gxMzxqkr1lb4apco4cCPqU0zYUM1QNpHLBplPr3AnIcx5xOGkkH13mXEk5WBPO4jo8ywzfWR3ujD+dV+uUAo1SrS721kQXXeEEMEm0wNJ/TN6G5niGH9GDuxIMJNCIEWRQgJqS4L4TUsORNAQLlq0zINcwk3XPHU7MS8o5u7pxbFD5eeU1imn9/4KngNcdDfG2pV+C6oyPnELfBH5x57raaWhMHLlID/2MeX3KrOFwmSkYQ2qNtnvRQVLB15G2I3h6PA44/HyL70yzsemuIsY5BSnmrWngs2sm1bgMfrq+RDMdkU4TvHr23FSDNRz/dJe386q0PBMulYBK9Ja3QFt6y0N8ETIQxMDikBTtsWEtUaP7prg5zKZptQznIU7ZQ9rzPDiNt4TOPehx0cb0vRlk5mFPcxidWqYOhJICYSznsk4NZ0/7QjCCN1JAVFLJkj8TuPkN7nn0emJ0TgiEiq68wx5GO/kTvO+bwWxOqdhOShJBApclNa5ubB0qGHLwB52jlChGanyXYz4jL77vbN8lYWjSuQuNMQ2thWtp2q/vDWOnuaLxZUZyL4ehhglKwvl6lBrJpj8j8edDeus4h0lBptKhNDpPaWnY89aqOs5tAgwty5zsx+DGfNVTp0a2CvNIzvtMpDX/jpSvfWqPsndKTXUzwr+SF4ocy8XSYb01G8hsaENL4zNB7WMLTqLs4NIeJ1p8koc4KedWds0Tijv09bePRt5JEU2UXQLqyOqOc6s40BuXUtM2hLkJXTxit2jwerJRBHdH9Dko8ThvWoZXiUi1y0OvOd13WLAB2WAtiVi2LLzr1TEsyLghDUnZZcXeqVLHtlNaFgFy5Nh50tfNHEhHYcJFtGhQuqTsy+Mt2vopkerfZM7FB0J18Rq6v2nqKgUDDPPpYFTL4L5DXs6r2lFQv39MDFPqGIF+JrhJ8eV9xt4QXAetWZ03UyxQt9h4m7eR7WnNSpAf9RxKAGNbzfRUijYqMaWma6CU7u3tvy6lro0jo4KOHxX7VaCzXVobstPEkdcxoLlytc5PoSiXusibpqTipqRYaVoa1BYs6RzNJIcdN+5tl+z26kJc6hrkXHMrMvKyJC+gaRdDQRaWVGzC6egg7HVn9uHVrmaW45D+ytsxDdz5cGijezv6/6+Kafwhb8X3FzZYxnRXtvbGfy38yNTwGhYDu3CjYMhKBd5PhuqMwlE3dUsLpKD+RZb6zhmpmoDmIJXp59RZi/4QxsG7Ie+6SGYPRh90GvT2e9pUB43eThug/FzqMtxBn+BBfgCFU0ScwwD41t0VqALPTdZPpS571ImG1oM5vRUuroOeV2a15TYC6KyOjSWwj1URYlZGp7aXT2UXe0WSMbVN5Gm9qoZX6r9iVE310RB9PV/V845/cSspsqMF4xnu9Ud8q95boqiUd28IGkQC3i61FjugkuUqAj+pHPGMyoy3X0k+XkSMGd7K6Us7qSyGdI1DMgDukJ8zX8lcV/Bg8L86MKeGFvj9ST8zSyU0beMkkigqX3jdK+90NKmPvImxLAdEDF3SkVUUz31G+deufUHVTa9bg7x7eT7m3703djUG7MeSRoHY7O6OpDTEsD1SXwlL7MflePLq0/iX47aGrvHvUHjv5BCiVQkleE2p4/Yw7VWQguonoBe/nsiXrA6TDaxAniyZfE2qGSMad96Qlq5BoJdYftLXypxGzAdARxmv/RcCF/LsThgCOCGBjSb9YRMMKf8EQdV7NDHfgg/31Ujnlljdn1Mzho8glCyNBoSP+TgsQxJ9XkrJzqKVTXQ0iU4mINr1mij3u0Dm7oMSBy0ojQ3102FoBhmjO98FX785T9UxZhaPchXVZUsAaXiqmCZk0i/VD3o6YzfakjeIpNk53iHnp6H3OkgtqP1ojoo6BTGD2lxLDJisB3yE1EhASqxq4cqws1a2WixlK5l7MHzTxWf1u0QsOEEMGsECIU/Czi1kL/iaynDrSmQ8uAmRXkT1gMPVGXUycmeNERloG7segUyoThHnW53F5OLngMY+HJG992RrtsFdRSQTB0B+aqf1veHmxd3R3nU8pBl1hFR7TXVXTnH1mO/7Pea86jrw1iSuOC6GZ/rWJmghnYa6y6bg1bVnM2wWft15w9cnYqgXWdFp52ejWtZHX+BWzBdhUoc6oHKTidw/j9ieoqNuivtz52V90dy4e/MjsvfWVkW0oqOlMJbOVdemUVr7NcHxo1JNXfPWe9/lfC5gxmS6NSJ8OxF7yOTgLPsLNaKwvU9rB7v1fsymqiGXNfcotgEXIop/6cyy/NbRHckPDn69UtKT8/tz4Wfj+kytJWvvEXCvxfOi1gHL99daf0lfdK/C6wGsDa2jMscmqNnz536R/A50/gMTx36ReJbQvW1bWc0XaUP7i8q1mZMXmw6AhyTyAW5Bg13XBbScxindiNwGMZIoM9d3TzNrI+5qlzIQjfQeM9DhtT/UmPh4WiyOn9PVX0bx9OvpbP4pb/miBQ/2pXs3BaYCkLzz9i79XlNjUxD8M3z6z7IZ1FV6159DeRN5fYbXRfiNE0cmueZqFiIWDGl64eDNnQGrqQ8nO0w9e/fcP+8HPLmMZXdiwgtgouZ/D669YbrzeAFl4TyL/mnF/7Xgd3Gt9Dn7yl1/LbEhgaoNo7NryW+rwP5O9omV9Q2WtyWLt+OVq8ggeF+HWLuVkNxcK5Zckmsp6uIUnLgRMMt9LntXQu4E7zjhczfL33peFywC1qa9uutQyx5ZSRkPc/jA36Xf1K4nLslwR4ZW37LwW4sSbAmgBrAvzvFaDsJK9j2Kf4pj1QnRevSGhaMZpUMVHc9Di0L/xsf4k5iOni5AoD3z4b01j6OmnXpd8/7loxzeHsfOvSRLeR8LoPutSewLO7WvTglpMv/T0E0zlI/FYClQIWLfPtlRcXKB2Qo/TaMATcisWsBTfca9y0ypPNJj4bAtTti/bxgYkZTmd0Uxu7XKG6Dzxzm25y6tDA8aFT6UTbGLDhQ2NwHzznhoVcSkPXF0uZwKLnLqceuq0URkCiPAOep/vRKsZYKIrSizCMQMUbxMINn4YssPJwgYxG1cd/3l7ZY03GnTaFHfYxDutM6F8QhDI/QOV8NgFIblS1gaiAuqKnaNw4i1PKSL+OZnIVB8wGdN6cQVw14U0RupgSTjTES7+EkVl1gk59MWderLOIuReeew+pslIX8gDnIuJdFfxNBq5OegPa9CphBINddS277gMZgapdAgoJ10+vRCLrWgxu84Hq1yVi7/gOYdBTcKIq7ZWC6FbBnXYMnJ6TsuWAW+bYXtBK0Gs9E++h+rK502pzMBPSFbcNqeQKtmQes+Y0OqfeIN+ctiedjTFcnyqNSPv4dhftlajAhoTDuv4V6hyUwEzjD+QXRzHNvf5js4/SiJOVMNp1Fu4mmzOKTYftLjXcUX4/uYJ3iSr7V8D/VKQ+rUXHGCO6Pvi6wxg9GqzOXI78pEbkMeQ1G04za3u7slLGFQnPQl2F5+YDbeTZFwQ7PNaQBZkFStwMd4iDOmg2KbdZR1o7H/Afm7fD+ExUMHTU2JDhRBgEDgoxCryObOgTy5cWvMz+ut8JDEiJ09d9y/NnteQtdCXwpUxjINAIVP02WmyLoJhmmvvR01Irjfd5//OWl74vWJaf/gzdlfLDSM75H+5GTn8QXNbR8PUJ1alOLB7zhdo6GvlQCyOQwGagq+x0Zh2RHyMrIQkX9wbE/aAGn92tVswAnFSxiCyvSKkWFyzKhinNy6mOaP+jZhlL38KXMW1ixutaiuzLQqTfBGtkdTJTz6/7qb0fGpZrb6rqDFK2kt3zpKG/rhsev2jGe5iD0n7YHoG/dzcObqJ5vP6LpT4HPf0iqEt8P1rXAv+0RTj1PCfnNHA1IZPiJsQyk+/F1nGwre/SeW9IoAgl3ijP4OiO/lNMIIGy4Xsx/n/Wh+8e5YK9MlJ0k3CAlti7iwrPJLbuT9u5fMo2hpvvkPuop3mnhKCD+PdiHJTAX8vQPPJFp7OHzXc0/kcvpqUmEfH5rtGhXA+oLqV7uFmb1LNQTTLrqwieCCZSQSPheYiflPDhSnH+dhTdYuWW8/O7MEChxE2eI6/yivQ5GSP+059F1Hz9+1yj3WKGRdaKO8bPahNGOQIMTriNuvqXAItO62oDc4PH4GcnI4cVXu9y+m9DZ8MrHT336UWdxWQlYoETSBaQd0cXhau+vt6YXklCV17UFKXtoE0VRnNUsQXDzuAdx3gOksKxkSxtLEEYwAN8OJi3hPvo+ClWjDaz4iip5frTBKt1YhJ5nKL02+0VR7eKWcSct+I0gJod+m0hrFD+toDTEAUkFKcc57UcsOSoUWZH7iAdWK0EcIqNzhnwwj1n14lpWnFE5rzQXhCLkjhz1O41OP7X4Xh/xJeaCKR/GqYQCX5zjoaKbMJVOJQCKQOXYoZKwLCyhAorrZMcbMeKL1eMQv6UCOjrCR957DeHpk1VamB1yI0npA0mA6EI/ugpNmFj87fgwOmj1N7Q/g7Xs9n8iShwA3YowCmVs2gvEmCl1FxeQ1z2jdq93Hf5TQ9NF7rzB050FjWx2NzLWeU9OyInSzDF0pW+DXecR7fe9zk3cpUl5kb9/dO4t7e2Ll/I2l7eeMmjqRq/TbDhrs50vYhNobNLh0VUz0Hu3+cu6NQUZdyEDDEJoToI8IlyURDelQz1NgUki2njMNmmPoWlt7tATiAIIdDO46U3cDB4UAI/RHZMwgxq5tH6UFpCb3MR4lDzso9eR3QpmrmUR4oXvaDmUJAd9lHsoVCE6gi47o6z3H25K889VTuV9i+chxz+IdjIEf9Xhq0RkSgFiSTlbHCUPHeWra5If8nvcrF3tuXrzA3E2aw7FVnFq1MiMKLLcggdrqDZs5EHDe7xOwyWeACYO7EgJ2I2qKQpzEyn7zU8XBmJBEzjQTV5CBViQXfXPAbnsu/sJCEIZiezjdaGR7rCil2SujyhmJDBEkpAaf6xwo6ZOaVZ18jZ40xmZIaW0sZ/CM5Z35xn2yhgSaSJTe9xCZyeS4ee/BEHK5GYD/Q9torvbrreUnZDC+SDdyigdIUcXCpxkXP1EPO4R2G+lV3mhJDCobbo+iHh5otUsV22k7SgBvPJoZmwPJqG0NMnptf1FCW8Sh8VX00iGqXnY+i2TxgzjidTh7O/Lf5Q6qZwd5d2++qleZZDrfpf6sZziJEbE3brp0VjsPbPXxKljwpfryfnXTrHc0Kx1rPwususCc8eMqj0/skisP2x9ljY2O3Mkbr3QcHNejQVJyE1UlyIyDjKS5YSKnnclFoQb0sGIcH4bciGEpRzQYcPvk83yYxc/C6j8p/NV/XWxRHrUPAfPgfKb2TtsR40iYPPkcYYQXa1W7G3xbSEryG3uPX5RiAezztx2QskFBOgoGONqMzM6KCD+EbSRjWGbS8q3ck8Do666hV9S1h+Q0IzVU/kRwRRtV4RZtHwL3OIP4QSciElhVYH9PTE+onDf+HGT8hsLUzEJ6XPN2UODdmCGppZjDuYJoyo8VMWRewsfICvIVjzlEJfN/lZ6zqcUGPa2vnIWu8tFbMtifBYbEWBQG9TQxf2NHLyUMA/L2IV3OLgIedHtw0j0/VJFdCWGT4sEa1PHLqMi/w6STv7gpLayOqaYSw8zJcm1zOzaGT6Wu1ZkrMs2pU5pI0vFTMkunrivspyl1BakfnmPBbE7KvC8qDK+dkInsypU7wcmLGv3Cu0ol8lrLlKQHihkfRKBOsJP3d9t3CICTBaDORyxJy20RVHox8P23rp/QwCasqUt6nqnGG6VuKe7zdIpXS1PqDswTcBt6EKU11Lz/uEoh8V8JqAYMM0IOKSDiL+BFH6FE4qADNxvBpvNIniPTtxr5t5g1Oasmh4yt6SFTCKOAWMk1K1R6VZrnyRo7Nf2LwLdJblqJEcHTWIayKM5agXbDjFHDaPP8FqpJVjvECuezbEihejTpwcahZzS9s2Vtg6WcgpbLXyPU8x4rXMgnAMOWtgrIGxBsYaGP+3gRE23SBuJPXm+2dSxG4EHv9PaniAVzbOVKqmcVkwvaPxdQZn7ucInu1IeXMq/RxLsBzuAF92lR0KElsFcwbcnnveY+7TJ7b/XNZwlhHUmW0/n57qGOH5R8mzIQsWZBYxmrL1r3ZFPmavKrWFvRhFko2FVq/rpF7S/2UNZMVi0O8fP5y6MhsXvXo31On/svBU816tzdv4zeq1p3LB/7Zg1eh48nAhYGb9KnFMJf/nxTG6ae5dR3vJ5tXduPzfFtXcKId/v8DIAqwSx7ftvyzg+R2+PYNv81+xGQbNIPr5ZUIW55uSldBhs8SJWbGwL/dtHAtN28f6F4n9KZt00AsdCF+92QJz0Pc9W4DFTwDfqWpq36WaoTl86I7AHZVU70WGHTyEDZPGilVFUZUtxxIRbxS+voQxfMgsHcnLgMxkA3aq8+BlByJGtPtf3ZS05NecdD1Uu1VQ7BUXV+b6Yt/xpb1iykkxJDApMlF2t12VdYyJpqjCdcoG886vGba6an9Fvg+oWqyQYalCeKDqynkbYZ+5o8Xc0yov/aLJ6ZHhzK+JwIOij8BuU4EwWo9jqUhVu8BnFlE6xNVnWdpnuWAMWVKmjNe1AXdvdBZxTwdU5SyGs5Kh6wb2U9miAAX7p48xE4+ZbC7v57PSpPWROAS3ue5se+mwUU3djAoAHPn5rlGGkkCG0qYNozyGccGjux6TXs3+fhGci/05LLOSo+LJ3ed6EJ5dkQcWBbpU6t6Pgob2hDQbuj5O/N6M16pmMljNKKHnBs3I3kwFNxqPvRMN35WhKpChShH6ymO4PngY/Xgq3DWncnk+NKHcorStJCe/thh6r5rWS0K5eHxgxOfG3IXeux3cLMzStb3VK9cQ9NWb5z9thpS/AtMoHaF06sxEvLhj+cK8KlYnkIgdmkbdBjHfhuAnGp1cKz51ohg+i8zK6OhebydqRFfH5Ed3GDiONmmaB/was9lncI81KaKr0lFcnrgQfv3g9+1l6XMpI6ZxqWOuRC0cZGg6rAgELYWZUi+jq+eYYGs+YoRZT9xpGV0zzb0sH7vua4LUiFCe0uy+pRHurIXXWTwbL58orlQP7QsfmUADor7WdamLxRjrRPeDqdW+ZDIMM0QmmjCBmcyvbzY76cou9s524JEYAtNIRpWBn60C0fx7JxxsXs7hZsnod4s3F7Y9Y+82RGy8iMfmEW4zo6dejfQ99y5RUmycHxSvCQOFsjL3xxNovPdJ/hkGCcIUMmd8lgWGW2qKUl3+suucetEc990CVFfNnJ1SFoVbXJcTFjzh34a2t2iPfQiOg4dFE96y8nZwKdG+zLea8tK2NNBEWZQmVpgyHNNKZ+Zh2ha1U3bRZlk2U9McTdeiNJ55NJZU6MmvtjnB5bIFbaEtFY28eU0Wbe+Pi83pPhn5DLRnEQT0Lox1sRc+XAozZ4IKY+34O6STu24gWD52zKvj3HBYtmlP8unawAvrzFFAHrb+f2zu8L2lURDdDl2S+ZJzP4Lf045rpl7EvKr4Ah1y/ajwVH0Xuq4laA9otkXnjtZ+iSTwo2I3fKmLR7/kJK1qDPN+t8mHhL04ZzmDTNTjcOV27iz++GHAzuSs/ejhS6b2uqJMMwJSzHBaspJSqSv7Gj4W+Po8Mh1ynXhnCBqpoqVxO8B3K0sRq9K2r4xz4DcpKLv8eCA5BNRgXunXogfYpx2s3E4p6FXysFFGEh0NaZ2XCeRcgGzkQMxvKZsS8OMZFJUiT2U1B0UkKMfM/j15NBuK9gU+iIXzpw9TJb1izKPUinjNQJfP6lAf3jfAfZWz/n1D4ngiK9/iFufyQy74qYHzNy+JkXLkuR9Xm/VUI0mqHW9uQ7/4VxIc9XsBkbyLKoEvO1SZKQ6QTQbWRL/zSpsPtOcSjbHgUZneCW9Uk3jUJ+JB8CYKXGO1DcIccTghuqv1AHtP0RZM0DNvot9ijxzbd+1Z5btofDJicXBNFLVqRNcGEOi96yw9lOZ17CxJzLCEMaf5UQWwJ/mamyRXQxJsLgma/HiPRIVvQws9271E3lNy62U/lG6v73Wv14/TN4emjK1nz93Uqux8BiJq5C/iIEuj3FSLrrPYaD2sEZRCCYgbCWHCKXnjSp+y3Ur8iH2niK6XCbFwsLf/O3L0dLKTzyAWQbVVaY99sA2NhD4oBV7up3jby+AM/oRC6EO/sVL2MWnDkkEPdBN/0aD3ok374SM3LJrCn1LCz7Bi9bf9V1ZSj00btHMhWj74Q4u/d+vwexUG5GpY+GIJlLwB8wDyGAoKKsW98tXrdQyVztgheafR77Au8/w3RX4vqnDSQD7DcyGsaI7fLqoUmmXqBBnLduviNQy4SPReiABZnec5mig9QZ8Xfrohgcdwi2j5jbDszujscSADs5T6swzy0jH77UFYXarP7sabEALsOSxBX3HUM6Z1hlnGODCX45wffxQHSZ3aqaaLQsEI1oIOZUTDcVXIVImC+3CdxXVZkJVZlfXGhN0ZacX7k0JwaA+NIr29EvjgHiLioQM1AsPnAgLWsOLmX7wCI9zWgmJTOjU75r4sR2FWQlNt7gY0ydQwcxu9HjviRL5/VLjZZ2P8Ewf6hfnuKbWWGzCMU34SzI/mC0lC63Y6QhaZ0+SwXgdspS8hsdN9gW5bENj4V1oIED4Gg/hpwPoo7p/y4GcnjaI++3TBUqDP5VAqm28Pziva4il+kdGTRvYF7Slar584wi3aidkARr5zvj+KxWJ7wqM32GKV1i3YOS2p4g6RKI/KizGZx96r7DrfgCJFUyt5DeNf8tZZfGomf4hx2rR8Rw005ovHG9WUgtoSgGyhxOhMz4itynCUJTmKzdPCyYdXKjjmujR+yiZmTOhRZMJ+727rHqPTLCWJzaptqJcqHZayqhnTWLaT+YkQ9mguN2RaHBLQXp3QuYWLePRtKJr8+HDMk7RrYoYntJuV+KJVlhNwB76UDTrIXgR3F2OMeiRRjyZNG9Gjan2yqLt1TNnyOY7O/bzYiWumbHFJK/nXo5vPx1CrSWBrIQbJSZKgIfhID4t575VZyI7DNw+tcumZtvWF9bDfsdd34+k1ymPeTrRH5NMx5PdBr1ktPHvTuK3DxHk2Pdp1aQ2589q7YR2xMFZM4TF8L2YoLKj77d2eWLiLVpxzvm3izkiV1j6lvcsaaVf73shx3sXP5ovHNf8QTGSRr3V1FiUZ31u4WO/tWP9rC1FiYd/ey/Iavnd+h3k//niCLbznauHRtvUKBdcELAtqWZSv/CYUqMeYwY2Ry1nJCO9AdxovcWIfasEEtkSJGoUst+fjzVlpANlm4EuqUx97x5NJvOH3HUspTpb0J6+X0ddwoQxI/pgYK8GRtxqQBc6f9opS+p4DzO0bqKrhyS+LWNIyS8ksvA3ru+kF+sN2uyTYIWBVopO+/UqEFavEGY5LQZ7+Xk6sxnxzOe6IaBJUrX4qkK+fwynTyVfTLEXIZ3FrcF6bupKQ5mjFSsnO8XJYer6ooQlmEWd1LJBJH341kkmg02qYlX5HnJ2V10/3pVDDqroQtL845GLFUoKLGAgdM5wHZIwNsyAuRpbXoZ9eE5i8EBPmh4nU6Ztg53mTJgZ5t7fLrMhOmmuD4+ps9302ZqVydIGD1V2qXcIKCTymq1PGdXUtc3HRRvncxt+RvODepgVqXJFE1f7OKtN25+OQvHI0L1tzVLV+yT6mf2OkWPA+YCW/dmO8zp7DtUNXUpfnz/3XnD08300GiEnUcLPJ0Eocv2+9W5KiaIbbmeJO/wgAP4MuBdwHgvwJDxIapW1iPhTXYiGL5CYioUyDfezGibb4Whz9PHy8II/SF1B3x/ndyiF41l6rFQtnMTNaOqWaemqWx/wW+MYxpBI7G2XOOjFL57sxeqjwr3W/lUUzvzgtfnFMlOfUj9oCFmFwZp9IuShk7Togub59TsNavafeRjDL1WnQyUle2YB3UHcbqdCf8fmeOfrQjOBIiZecdCR9GiO+2Yblz1Zt7FE44v/UWY47S+KhWY3LV8n1HbavAqcQpKgRbZu6P75LSGQgFebS+IyMSVp1LWeUuK5A3sIYrZiFpbzT+T1bqvL+088kHkEasHlUvZvrvAX9hyKjzf+wnW2RTobkxRHCDmb248sweIb1MCGZCe2Kpnx0dyIMtzmH/8FVF3DrQkwiIHpOfrJqaujupSiYleE/jVLMeV7DEhc5vj+nScUx3jxGKuWgT+Y6wNh0ihjg3k1SWJVume42wu37W1WUU2plY59I8GCYGCzBK8n2gKjTdEa3dWR1SHafyp71RqUJAvW0fTuUwESyzvdeGav+Jq1RuQya2jk+MzHBhpA8qsSj344LdzeS5kWwfgBgcoc+GfrkRD7Oev74nAizf2q76Kfz1w0U+ZO6oCCklfF0dxDvefvTJWr5lHKBi168lA1RLv3U8Ez2Dt6VUyHWXgN/1Fn4VIKRCgYZtiU4ax5TGxKLjJKtdHDQtCaSuSgxD6CbzOybFX+Iv52XV3jXJZK22JBrLMQ32VWh0OKrA+41em/HVUl0fYwb35BgHbFOmaa6OAnV68QsDbAxnxmL4Y++ICIgpdDwUitB4h4nwtQeUWgp9G7DAAqsVhRvWiLgclQmZYQkST9J48/NdaqcikFO5de12jyt3aUBy0x4Qkg5+4+qk+Sc32vvgSbyR+CdLB5BJhUMMrfJgTZexTdlu6YTHQ3IWbKZOPTuh0lf80Chi6npLoA8gHahKH+3jZiHmEdhwqNZCpk/dreg0Mj0ThZ9uHzX2SNH/FpO2npousMyV+QctT6PPwFvCic4CSXL5BXNeVL5k2i/ldZ50V7iFatujpz0b7fWqq9h6UMdVm2vFw1YrRW8MR5PcWnREbqNp+Su/9LdNX87yjUdFzJNp6Q2HReR998gxn9v2tFrXUsw01F8E5uWrZowy2Ej1+BcGm+IE9uIEztKXkdUu3YTnEQpAvGoCW9rCI0C0XAURaQnyOV5TyxsjjQGy4UyHiJkkkDNkG27WoJgrlI0uli+Mb/g5JsK+S1mBN2Kwf7nOy658zzDPfewYWWRLCOvncTOvQQu2AKWos/B7ZonlJHFu15lW8V8KNJ/lpKeYIi7H4ar3saKQ6t2n7Dnlg6FWvhhLbOMeO00kQqiSV3fPdhztcCBgJfGy9zQLT995XbXUZCUvEUlBydoQVxXXW0TI/0/OsEIwUKQIa+Xjf4/qYSMxFPdrDKqfEs2dyz8viPXgyubdHxDbi6LKtNC/4ufaFy8BaRlQ2dVlkWEmAm++yya3MMOTJ7QgDxQ/jWBix4szydNmp1AP2jeQ5Cu2YM7JSWuuPLQYBU7pKG//aWQDmCMGqXbmg7YC0lI4PSrMEPVhyReeL1rW7Ex2xYes9Gh3rnMUp/3UD53Wm1fElzM0eKwBVKL5HMnolBj2Sb1Wt7busQkgfzaeGuZQCJ7pqxRfdWuHfGjm0rtWeFc3HJpd4r9is6Lq1GQCuwSdhwDvgEGHsKKqQOxHPcdxr7NDDnBKmGgwGkv58VRzXZfFtW6aMGRNbR044r/gymnqd6NOxPxiiwGtPEpp+nijZKReDF2Cc67d+BDFpU53PL+xzhuOzrmal75hFUCznn/UtAOr79HiMOk84O3mUrVM23DCOYCQgNCcYeg5hn9TEaTdv+8Wb9XrX7A+mnHFGpQVdmQLnrmPifQNGSiWDFLg9oXSRrOjJyaLuITFPSS6RuadqyZMuawOYzFgRKlI05JKHtIyEyKhJgJ1Uc6KO+lq6S/WaHzav69zi1euz7FcHnu5BtkaaLdJ5ZjWGWg5b7KcqK2RnJZsNnA71Oxq9oSYBnWdZZh8/EYKujMp28/rLqiB5dkRASrZ4v8euekK/leP5mNP2EtuCHxl2+4xcEBzDmMVL9r50CrESAYNy3WF3RRGfl647Xtu1WPLx8bGQlJ1R6t/UgRwSK/0jvQ3zfEryJubOfEY0jews6jHsHED9/jD3WT9HRFxa6YCNZE/OdwDLJZxiMacACwz35s8lryVLhSxXhR3/JDcv+ZX9+QEPWHiZzbR+XVR0hO/f3frDhYjkwToLlSbi3TE7IUGzKe77ziV4K2orayVODiR4kjNoFLtY1VZb7/L4/hPzvOO3/XZ3lNf09VMQpmcvuyBkY0/nVtZ/Vh+ksVr+Lhf+o4u/6qrZnnvi8CfK/PCiYDbVfkJ6EfVZefe/b717VrfRrn3V3bLzYt237RtITMPwTIv+FkjV3bxtqcJstuwEv35Yv7/f+69rWPD8nYt/mvHi2FwYuPlpD5x7j3d302ZTBOL3gOvIJdrlU1/7o210uVEdjts4FHVhzM/onMVsFVLue+5E9VYlPHVPXzlyCNmcsa8I/+97WvuDYDpbKHvZaWW/w9l5D5x/D492CyY+MhUO7rxYe6rsvcP/3f1258mwFRP9nUkbFUu03wJzL/QFiXVEmhmusi3iSeoRK5/AT9vNC/rv3wthbT59ajwqV1mdqc7f/aRP8PGfisYIJ0xCjcNMqoZaDSWqhYW9yt2Z7ts4Z2v195JK+L/cF2BYmFmTwguGEsEEbLsMh3Vt7/TxyCrYj5Rsoz5swZ83T2jFX6nI2ypXeOhf3Hfd89vUnjr9uevn9/j0QEk9YPKT0jZ8DulVxzsN6Z/R6HCatCExt03Vg4avy4sqWq6FXyGLfshHHGhefmV6qWzyb87Qk6hAIj+gYIRu+vG14JXGGS8T9U5x2L52TSmybbYR9bExfuLIX9RHZfRv+oayHRm0nlIxZ3ayyuNNzxXw13y3fpVSVYWCaqT/fqDYpq5CymQubFIWi0Ppv3fuLNwkzGgh7mLDONLNR3oNyV28mZGqjgPmj5P3iNv0VsCV//0FioiqVJVVwPPxbovsxmzgCWuNbmH/b3eRhnsEv1f3J6nOT4d55DVbvUPWQGtrhkgKOX/rW/XWt6rem1pteaZnPuMvRs0XfOnRo9lqouLDrnaPM9/Oznmnqn1pZLMYlbsUom2K7KShm+slIRsU38pyRsY2LCEBsTrI9qD7x2IL0uws4s0U998/VdQnyAiNFd8FoBg3UKcZ2lhz3sIRh2IiLxImjF9hFrj4GKuoGXWL3KEq9THjKakoS/M2O2wx45GAdKK13eq9wYb6M4Jm0gtIbW2wRgtAIuaLl92bJ+veQNakgVJhV9eCSUKrFVLQ20KmN7wHdd2madmMXPNLhAKzu7f0ZqucwJVT/OFmth/vG0n6f+aAD7nPLPxFHVdPmYOL8rZJ9WNOaYNv4ixKrd7ksCcDhu6KlfTpyuYRBqvmdU28Xxt+w5fSsN7nPdALg4DQVvtoszAoDV3hikx3BMz93evoiFlxiq1FkMO6iESHH65qdn7HPcAdmmvRzPCaXBn/4sw2GN4Z2gFS+LDd6SAo1bc9pctrwMh2NQ+lfy5VnKfbnH43wZpwWPFWU4pOqHDa3YRGfoZHoFx5FbXobDtMGd7U/ZR8+2a+DbOU4+LC/DaQqj0cKKZSV/lbfm+nKcCFlehsN0ilvCU/ai1Nvb6sGcR31ZGQ5TOzKqlmIs/3HYF1lgz0ktl5fhrI5P11RnTXXWVGel6nhMDX8/HFWCkSbo0L++senH6pBNEh6oc56OlVHdxIZs2Pf7lW3OoxQiwaauBUztTYXnNMVzFnsHWyTT3uMSQROdRV1nK8jN2qpI5KsWzpgG5LPvj3mcbqvl1mAx/Dj4FYijwjxhJ0iHNAL84HO2aZGCl/supBL2cwT5BBtkkK9Lzh0LOXJKBV2dI0bnvmO03wBeOVXhLQJ53NgV9j8Ymi279Pj+11nlH2f2QHWuztq8x4fqyEon15wbLgzhrO6FbOnbTXkMAl6OzbMqTB35fLI9LfTj5dL3nNp6Y75m1GtGvRYP1lRnTXX+X1IdLx5DNKaoDkh/A3Sz9VD159i5GMyLTaa8llnnOXUtSFIDf0sgv7aW43DxSX84qiZmEWPGabBaPHs8VFkp33qOZ2wkwg5OtFjq8x614qR+eQHZTfnXBAQvckwaB0qeGZ5fJzZqyQmVxyzos7nlldfAWANjDYw1MNbAWANjDYw1MNbAWANjDYw1MNbAWANjDYw1MNbAWANjDYw1MNbAWANjDYw1MP5/A+PrYLJSiOTR75+58W+v4xLGvEw5zWs58O7HmyTPfrxJYrqYylV6XntJBOWv7efNQY4RYzl7Eu88KrwmcMty7Tqu/0PXcZUPuQNpH9+WSSr/+kDkBPuExK0NfL+8gfP9JI8CMezA14VzzuBi7KoCw//lESKlfQ+2/vKAzn978uf1Pzyg87/1yR8ZMUFdJp2czj7on74ZPGqYzr6FIz2SVE0dRLvWuDBdgK6QnKxzFqsELJV4mEJQCmhEk/QayvXQQHIadocaCjoEVS9ioBGhN7HawagAf+WZOADdmVwcWj0xGJs1cVSJokGJVJTlwoy5YFZi1FXLvlQk2aE+wOTrVleaJmofYTrD61WDXvBNXmXaDuY58DAUsEMQPCgCkxMTKB18Gw2wywBnMsfMIREi/TQd6k5SGGaY0L9IkcqkfVGChJNr12++CIZMugII3va0qsyRg078vv1ohh2x5mu8UlUxBRd9c4T41H3mwkQN+4wsIrIPzqj4cAraZYtPpZFqIIG9AdITBdQzbyaf6tNK6GhNFKLUxnXp3SHB+ic3jBluWL1PmLZAvYVW6KGUtCEtY0LBQtgMiBSv9Ntvhlbny7pJfbJ5Es9qxkz9KgR4KR8pvaH9jISRE/miQOiW3ej+bw/KLjIqsRSdkbl7oHY9bnj+PLsThcyUipO1uIXd0pEEQh9KtT05ZDrDQwrrzdh6aLeP57rzdOo5GEi1jUJ82FXu6zRoOyTx+lvB5OOInE/oQm4iZpqUtu+N9Epx944W2ZclCJ2we/jS7ZnX6EtStBGAWnW5ua6uBa0dcRNr/zrw3ZDKnZQtMou9shJJ9w0IsTG2uw7vvFVmtTNxMnlk2KxK8avnbHLHYWG+BmaZTI7utl3OM1Z0yPXwIqzd8/ZMcWm8wAt+u1yFG330YQ0/oVQ7gsPJFwhhTIt1vkMZS1mayAWx8MBnaj3uVlmMd9U2Ga7tP58Xy78kM1USedN1uo+G/FxCnXAYpDxBpI4/Jw3Fwj87YAhGvhShq7ttH0IsPe1lL6gEoUV8aWGdSMBu/ZtM2G8hwg+RHTrCX0u/yr7O9KQN7+JOmx+HoQ77dKUHpt6d9K6fiMflgD0/tbYtEiPPfaRU/ZBCs582IaGEH5f9iZT/+gBSmrGgslmJubGe2fSjVFQTmFSGtCwMu6j8h2CCXQBVKMHlxFv6oip5U5Lyk6IzH/PIOiNf731BbXG3V1bbfDq3rgU1gtX1iVw89/XFh1MbC18gSkjog8R+lb7m4K0OeCNaQE/klQK0tM3PJ2cHrgjWY5JOohEtdOrcPveRhWpmrpOs3jmUZTJYWlzw8QEJfAjpYecxYYmGIQM4OfN4WXyE4vVXN509UoXrWqojsVEHH880Bw82T2KuYLpkgfPvq6HMlo3DbdER9KqRvbPWfj/2n0hKzF/5QIhOdHqKexVNqrneNd/orhcYpLlX4qihsihgFyEY8IQ/ftDxBK3nYdiGGszmyjv1mLrcSz0z0obT5DGn9PQ+Vw+7kbnR/hmlptJIwQYsnpGEJyMqMS3BJ1PAt8HUL7k2gmD6EKD/+xNpOuRG1XQfiRcz0ppdN7VfAghX4T47KdUH+tmiPQ9MiigQ//E23/UY2cyw3bp3w4r7oZE1zeceR9b05fiRJpyYC2c/tdzmNSQfa0G2dOmGmCQe/PReB401el9MUx0Q1j+u3L4of4FeSTTHu1NM0yeUTM6O8HvjGU9yAV+SLeQW9sVWbusrzfKIII95pnc3q9Fv6rvjr0iLmtLc35/a+HxT+O2xpjzqx9R0gQQ99pV5aCaDVDMFYjYoRasEB9gfhmlBJvGp3Z8cCB8mMfSq1KK6INgDypuh6PDLP1yil5TmrFNvE30xKkXd2Bdbsjl1RpK2eH/YIVhEcOcrFzm+Rdz9fQSB6ok9BsQ9btNzM5GekcZ+3FAS5CrUDmNUOljJe6woWvgtEuOyz4I2PzOMU1TzwqZTHDYGDJbw3yqmJTsZA47cAmvPHME35bnWsKSdeF3gako86vl2w+SrkcxIRZGbzD6Uy2irEaA6wvFZ1qspvjZjWvi799qOspTLNlxB486jOamO+OMeIe/0aHIfF0mMfQrSNsY/zM954CHQFCByl0yybeiPzrs1XTczPfeY/gaw+FUq2qgX9XjuAn2qD1UC2hflo5ApzpRe0Cad699RUR0WPWm8YwgJImA0U+bCd2CKh25jsqOn55Ap0+RuX7rOW4lKvLt3K4X6kCa0ISFFMOGBfkQPb3wMjKjTWjawz+DBhPW7eqPGXCdzvfnPnS1uBZ00R5lB7i11JrRHCI9bTKCVsiimE+0CSJk39jKe/VpOFll6x02/x/5Kf79fma5fl+4he82tNSKkhaR+LEE9VFc2ugs6guwvHKnpQpkLIVu+3HG9cDXyHWoYoyL01OXWVieiO276A8r8aEO9b5QpBAq9I4e20w3ZFnzJBIlVuUzSYLOqnbMX6nM0/sRMOHpEUHpR92z/JBIVXt+ZMAuqNMskK3t6wlQRKpuv4Zmw3RJeqgdw+HpeValNih1vhvpgPymw6fr+hc6yFIF4/HH3jQr4pw88r7XGwsdIPcKDSDGmYksa6iOFFpI+l1H89iZqWqxmYkokbEfFYb2XTerDN4a8iaG8hl2gmtKbQyn9Q/bK6ptr7cB54DsfSeHpzwNGaewX6Y5KNMHf6dQMN+S614C060qt9AMGqw/NeWygBYmZZviUNR08SCSr1LXobBnfKdiU2vXWx/Di8ZT5Ux/P6epMVb9fuvSqZQhxB7QxCC+fOVcdbq8sCmS2paJnKqzU2M+xnlAVitm9NwkxCbC/cDV9g23uvVZFwQ88htP4ohRQfCvK3ChDXkJAyng2DXiIjd2tYQu3TCeyC+5lf7F9haT4gwmzHhzUWrFJniXNvt8MCRTFQ08wPe4eBdLS1D63n7Yk+Y4HQFYnhk7wy7HsQk9FRUsoYXePB7UhDZhXpINHvYZIJiCtThJDCdsyMrwuR+XqKQ4kgZMlkbQ9DdhUvTPqTrO41889tB1i1HoR53kNpyUT0QgWhjyGzAUEs4J9ARFC36RmyH26G95AoT+SdWCERNU4iAsqMmaLQsioB51UxwIcBdSF6QgpEj3aEX3QoX7TvKB6JYZgZXjE7cdJWrXnM9pDelDSAqOsV/MVrzgOuE0k5vQzOmzRTJJwE2akeZiRWcznFXOOTtA7iQrSvjmRcqnAnKK1CDp2YRKiPaXZ7KCQMIw5CpvMjL7u02XUwJKv/7Z93pa8x4d/ezTWDgI9+IrE7JnZ8IzaE4gdZl95OcyiUwMT6H5aH9U3mtgVTRzX4t4tngR2KJoPxzyT8AIRGj5bxpjEO8sdyiTo2aG8rVofNWmFjFz5ca/Sx1pWVXR7dfjw0JTtTpy1YBPzaDc9201xb1qijDFgX3JXRt8fr8C3fBZTKzdtpyrNEncRHpmJlm3JA3vBwaI+aBcPTxqOcOU4eBhC9EHv9vaMTNSRVn8wrgrpSYJ/TPp+p0J6/9zt/u7jcyIWoWDI5z2AVxFmOhr4HXZh2FC43b0YkOyLkN97S5FX+3IVNaqn+IKNj1RPXa8QFTRVkgC9nywm7nwJqERpMQq34Pzze5NHHypHeUJ0p6J+Pm908UEMBgCpMlYO6r0NLet1zWeY6TEL3Wg9+uEV3zz6VWq1IP2ZfBdxYkCC3pmQ3vInjF1p+e/VtqSbD2d6NVh0a84w5CUe8RqWHB0ti54oKxaKz7109m8Ja56JFC5qgiA+2gFmzG+dbZj3uRpZfQ9QZUSl2SH0adqMqzdZ7AwZ+uAydxqY6rpY5dm0e0cS0w/yReYlwHj225xnv/h4IfrHEfdbMWxObRRvaKwADmFYvVCH461bJxfkPuoc9FKIH5w3pm53WACHF/gaE0PBTy5VYHEq76LYt0m6KfIkmYuVAmVwer5dKZF6deAkZzmTgx1XCCw+dFo5iEYhFkJvOJSd8yC41nxTqHkxX1izUNgEXBwCLhyyjjMHj5+3AWyfqa7ku+vjbnYIp15p1oi7EOfwyaJqxG5OmOkYGleRw9D5zC0sOz5hkHoe/CfIE5D3qaUYOjQl9Ydix4eh6As/o9uhrloyFgghkt4a19icfBjgoC8ydC2sma6UeKKl1ffUTkSJ4l5PYPqUIc8+4khij4aq6rqKoMlKvVZlhFHUn8/i9Vr3S/cHV51FSODqh8jvJ1GPxzAjdmCo0Ht8Sb3mARO3vpfsTolq3E+JFGh6AxvtqaFV1lQu+Gq8fqw3Qo0mUdXZ/6AgKr9NoFTGXA6549Zls0M0HkOiq4XiwA3RakZD3FwZWL1MFz2j9ZnVrRlWt7ocPrj4yUskuT5EeOBLlViRY+7L4pM8v5kfKfSk64A9yzGfLUzYxGDMncussUw3/ogNnMJ01SzOWsqJllaVOI9m8OJDKfQuCKML4Vt1RAi8eywdwZMEM4WJfCiNnk+FXGB5X8mQL61tN0PHpif6SCr2LXqFVRN6wJKr7tGqVYFNO9yarTDtrmOzw5fsCi/kShvTxgJq7vy8kjHVb4AMY9LHX8P3pRrXnIdS5mT1pm8Gye2VeNTrNDpVSYp+4wV3AGxOR8gvAJkjzO+nN+EfI58+fp5qVlVyWJa7a8zow+6vN1gq2HbVU2p6LueijFkpoNJgl0LCIaY4ap+IdFfikjral/kWye+we9qh55p4NlMEEn+QJvzC2kghYf/6C3UtR0l3P2e7aVDPvuiTHTJ+pW/5EZrDmCl3sviR68ZI8kV/jQPsCK6B99WkwiIijQ+ZMxZSkQz2TWrJIp+NZ7cKmsbCQSxPEhneaCPURFJlfbB0/b66lrE4+ISvRO/En5KIkqDXLwFHoksujBtBJ4x+kuDbfIPSqtXRZegZ4sFZZg4JgmBEDt6U3YbRNy79dvaFIuRpNKEpjznstzhc6i+3GLmo8qJ8Poj+MQJy/9kVfVYUBCuLwsKJwd8IpY/BejbeQPrWV9j41kDNS38L/5SveZo2VQBB9LvTjBkvsepPge6waey5x22AfdqYW7QDRz1gHTxOjHEbxJRw4CiskNnhxOhogjHnYRsTBPpcR0nMRVJitZIFonZCA0LWgJrBzauRR/r6pyWNZfVon1Kr9u2Rdr/+t9U8lbphjsxwMQEfINyKHD84e1Zn5ByFKkoTBldZxhlKA+ey3axE3oFxSPY9331VrLy7V3tH0sjJdMOkqVeH1L3VtsDAug0n5FHh70a8iInUfsl+SEpa5H8+3uk60H4Pnsd/dNPHYT1X2lN2ptwdeo5+h0qvq7M44ZYoOhXJChP7p47MTIXW0PD+o3sA8+86AgdftQ7feRI5FWH214r7RpVra18J1bt5dJjTLoqnTGqjEA/tJ6UEdh4+gEZUxsXBu78WXOmhHqiHY7WCjhzb4cSjy4pEv2lMCz+aC11sfQGciwOWL8yd1dkvevX3fmrTcPizFZM4rwQtJctIqs3AIJ8ayhCw/oK8xNHPvPJA6jQG0N8DYTLS51QpONLcBR3r+e7Jyo1b/+E14SuQtMb01+mxv8xidLqwp8BefLvJaUrKyfjbmGYOffUnJ9X9MVjIYmBBlv+Ndb++U5wW8+76FPsy9iD6X0cdz8kruv8yTcMqMMfKEnb90/wb13oF1S1pLTvTmYwXXqfOyB34dZZnVuLGQTl0cSx8boGlWX7vB/76/Zjf3GzVp9lS9KrSHny713s5sVjMdJyNEziY/O2D0sYbPMd/mQWqrXXm202+Oem+MAtZRym+fUTLPt+Xi/Xr9Amz48UGzrH/H1BLAwQUAAIACADKhmZKgCPPFksAAABqAAAAGwAAAHVuaXZlcnNhbC91bml2ZXJzYWwucG5nLnhtbLOxr8jNUShLLSrOzM+zVTLUM1Cyt+PlsikoSi3LTC1XqACKAQUhQEmh0lbJxAjBLc9MKcmwVbIwNUOIZaRmpmeU2CqZISnUBxoJAFBLAQIAABQAAgAIAESUV0cjtE77+wIAALAIAAAUAAAAAAAAAAEAAAAAAAAAAAB1bml2ZXJzYWwvcGxheWVyLnhtbFBLAQIAABQAAgAIAMqGZkpGiNCAFT4AABqGAAAXAAAAAAAAAAAAAAAAAC0DAAB1bml2ZXJzYWwvdW5pdmVyc2FsLnBuZ1BLAQIAABQAAgAIAMqGZkqAI88WSwAAAGoAAAAbAAAAAAAAAAEAAAAAAHdBAAB1bml2ZXJzYWwvdW5pdmVyc2FsLnBuZy54bWxQSwUGAAAAAAMAAwDQAAAA+0EAAAAA"/>
  <p:tag name="ISPRING_OUTPUT_FOLDER" val="C:\Users\Administrator\Desktop\5.5视频"/>
  <p:tag name="ISPRING_PRESENTATION_TITLE" val="www.99ppt.com"/>
  <p:tag name="KSO_WPP_MARK_KEY" val="3207e6da-3c8f-4994-b14d-e680d4ebe164"/>
  <p:tag name="COMMONDATA" val="eyJoZGlkIjoiZTI3YTAxOWM4ODA3ZmZhMGZkMjIyMWUyMTliYzllZmM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2702</Words>
  <Application>WPS 演示</Application>
  <PresentationFormat>全屏显示(16:9)</PresentationFormat>
  <Paragraphs>123</Paragraphs>
  <Slides>16</Slides>
  <Notes>25</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宋体</vt:lpstr>
      <vt:lpstr>Wingdings</vt:lpstr>
      <vt:lpstr>微软雅黑</vt:lpstr>
      <vt:lpstr>方正正黑简体</vt:lpstr>
      <vt:lpstr>黑体</vt:lpstr>
      <vt:lpstr>Arial Unicode MS</vt:lpstr>
      <vt:lpstr>Calibri Light</vt:lpstr>
      <vt:lpstr>Calibri</vt:lpstr>
      <vt:lpstr>华文彩云</vt:lpstr>
      <vt:lpstr>华文新魏</vt:lpstr>
      <vt:lpstr>华文宋体</vt:lpstr>
      <vt:lpstr>华文琥珀</vt:lpstr>
      <vt:lpstr>华文细黑</vt:lpstr>
      <vt:lpstr>华文隶书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房子</cp:lastModifiedBy>
  <cp:revision>13</cp:revision>
  <dcterms:created xsi:type="dcterms:W3CDTF">2016-11-26T02:18:00Z</dcterms:created>
  <dcterms:modified xsi:type="dcterms:W3CDTF">2022-10-27T08:04:35Z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0708EEBECF934D02B2B82158E5F4F343</vt:lpwstr>
  </property>
  <property fmtid="{D5CDD505-2E9C-101B-9397-08002B2CF9AE}" pid="3" name="KSOProductBuildVer">
    <vt:lpwstr>2052-11.1.0.12598</vt:lpwstr>
  </property>
</Properties>
</file>